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19.xml" ContentType="application/vnd.openxmlformats-officedocument.presentationml.tags+xml"/>
  <Override PartName="/ppt/notesSlides/notesSlide6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notesSlides/notesSlide7.xml" ContentType="application/vnd.openxmlformats-officedocument.presentationml.notesSlide+xml"/>
  <Override PartName="/ppt/tags/tag33.xml" ContentType="application/vnd.openxmlformats-officedocument.presentationml.tags+xml"/>
  <Override PartName="/ppt/notesSlides/notesSlide8.xml" ContentType="application/vnd.openxmlformats-officedocument.presentationml.notesSlide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notesSlides/notesSlide9.xml" ContentType="application/vnd.openxmlformats-officedocument.presentationml.notesSlide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notesSlides/notesSlide12.xml" ContentType="application/vnd.openxmlformats-officedocument.presentationml.notesSlide+xml"/>
  <Override PartName="/ppt/tags/tag47.xml" ContentType="application/vnd.openxmlformats-officedocument.presentationml.tags+xml"/>
  <Override PartName="/ppt/notesSlides/notesSlide13.xml" ContentType="application/vnd.openxmlformats-officedocument.presentationml.notesSlide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ags/tag56.xml" ContentType="application/vnd.openxmlformats-officedocument.presentationml.tags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8"/>
  </p:notesMasterIdLst>
  <p:sldIdLst>
    <p:sldId id="256" r:id="rId2"/>
    <p:sldId id="259" r:id="rId3"/>
    <p:sldId id="257" r:id="rId4"/>
    <p:sldId id="260" r:id="rId5"/>
    <p:sldId id="258" r:id="rId6"/>
    <p:sldId id="269" r:id="rId7"/>
    <p:sldId id="270" r:id="rId8"/>
    <p:sldId id="261" r:id="rId9"/>
    <p:sldId id="263" r:id="rId10"/>
    <p:sldId id="271" r:id="rId11"/>
    <p:sldId id="268" r:id="rId12"/>
    <p:sldId id="265" r:id="rId13"/>
    <p:sldId id="264" r:id="rId14"/>
    <p:sldId id="272" r:id="rId15"/>
    <p:sldId id="266" r:id="rId16"/>
    <p:sldId id="262" r:id="rId17"/>
  </p:sldIdLst>
  <p:sldSz cx="9144000" cy="6858000" type="screen4x3"/>
  <p:notesSz cx="6858000" cy="9144000"/>
  <p:custDataLst>
    <p:tags r:id="rId1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E13D"/>
    <a:srgbClr val="DAE356"/>
    <a:srgbClr val="3A6F8F"/>
    <a:srgbClr val="E4EA92"/>
    <a:srgbClr val="F4F8F9"/>
    <a:srgbClr val="EBF0F4"/>
    <a:srgbClr val="F2F6F9"/>
    <a:srgbClr val="F6F7F9"/>
    <a:srgbClr val="8E0000"/>
    <a:srgbClr val="A4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43" autoAdjust="0"/>
    <p:restoredTop sz="68483" autoAdjust="0"/>
  </p:normalViewPr>
  <p:slideViewPr>
    <p:cSldViewPr>
      <p:cViewPr>
        <p:scale>
          <a:sx n="75" d="100"/>
          <a:sy n="75" d="100"/>
        </p:scale>
        <p:origin x="-90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330742-6ACD-4378-8C3F-0A521E9E3925}" type="datetimeFigureOut">
              <a:rPr lang="en-US" smtClean="0"/>
              <a:pPr/>
              <a:t>6/11/2015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BDF53A-3B6D-408B-B0B1-5D5AFDE1362A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9975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DF53A-3B6D-408B-B0B1-5D5AFDE1362A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97638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DF53A-3B6D-408B-B0B1-5D5AFDE1362A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94238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sz="1200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DF53A-3B6D-408B-B0B1-5D5AFDE1362A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80621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DF53A-3B6D-408B-B0B1-5D5AFDE1362A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13880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DF53A-3B6D-408B-B0B1-5D5AFDE1362A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89803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DF53A-3B6D-408B-B0B1-5D5AFDE1362A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94238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DF53A-3B6D-408B-B0B1-5D5AFDE1362A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42531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DF53A-3B6D-408B-B0B1-5D5AFDE1362A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26503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DF53A-3B6D-408B-B0B1-5D5AFDE1362A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89832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DF53A-3B6D-408B-B0B1-5D5AFDE1362A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2570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DF53A-3B6D-408B-B0B1-5D5AFDE1362A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94238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DF53A-3B6D-408B-B0B1-5D5AFDE1362A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58256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DF53A-3B6D-408B-B0B1-5D5AFDE1362A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66734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DF53A-3B6D-408B-B0B1-5D5AFDE1362A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30267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DF53A-3B6D-408B-B0B1-5D5AFDE1362A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31887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DF53A-3B6D-408B-B0B1-5D5AFDE1362A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23774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050281"/>
            <a:ext cx="9144000" cy="807719"/>
          </a:xfrm>
          <a:prstGeom prst="rect">
            <a:avLst/>
          </a:prstGeom>
          <a:solidFill>
            <a:srgbClr val="EFF7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1193802"/>
            <a:ext cx="9144000" cy="1524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6019800"/>
            <a:ext cx="9144000" cy="4571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4" descr="C:\Users\user\Dropbox\PhD Files\Publications\Paper3_PhD\CIRP - CMS2013\Resources\cirp-logo.png"/>
          <p:cNvPicPr>
            <a:picLocks noChangeAspect="1" noChangeArrowheads="1"/>
          </p:cNvPicPr>
          <p:nvPr userDrawn="1"/>
        </p:nvPicPr>
        <p:blipFill>
          <a:blip r:embed="rId2" cstate="print">
            <a:lum bright="10000"/>
          </a:blip>
          <a:srcRect l="33105" t="16548" r="29650" b="17242"/>
          <a:stretch>
            <a:fillRect/>
          </a:stretch>
        </p:blipFill>
        <p:spPr bwMode="auto">
          <a:xfrm>
            <a:off x="8082219" y="146655"/>
            <a:ext cx="965528" cy="858247"/>
          </a:xfrm>
          <a:prstGeom prst="rect">
            <a:avLst/>
          </a:prstGeom>
          <a:noFill/>
        </p:spPr>
      </p:pic>
      <p:sp>
        <p:nvSpPr>
          <p:cNvPr id="30" name="TextBox 29"/>
          <p:cNvSpPr txBox="1"/>
          <p:nvPr userDrawn="1"/>
        </p:nvSpPr>
        <p:spPr>
          <a:xfrm>
            <a:off x="2315028" y="159995"/>
            <a:ext cx="4191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>
                <a:solidFill>
                  <a:srgbClr val="8E0000"/>
                </a:solidFill>
                <a:latin typeface="Arial" pitchFamily="34" charset="0"/>
                <a:cs typeface="Arial" pitchFamily="34" charset="0"/>
              </a:rPr>
              <a:t>The 7</a:t>
            </a:r>
            <a:r>
              <a:rPr lang="en-US" sz="1800" b="1" baseline="30000" dirty="0" smtClean="0">
                <a:solidFill>
                  <a:srgbClr val="8E0000"/>
                </a:solidFill>
                <a:latin typeface="Arial" pitchFamily="34" charset="0"/>
                <a:cs typeface="Arial" pitchFamily="34" charset="0"/>
              </a:rPr>
              <a:t>th</a:t>
            </a:r>
            <a:r>
              <a:rPr lang="en-US" sz="1800" b="1" dirty="0" smtClean="0">
                <a:solidFill>
                  <a:srgbClr val="8E0000"/>
                </a:solidFill>
                <a:latin typeface="Arial" pitchFamily="34" charset="0"/>
                <a:cs typeface="Arial" pitchFamily="34" charset="0"/>
              </a:rPr>
              <a:t> CIRP IPSS</a:t>
            </a:r>
            <a:r>
              <a:rPr lang="en-US" sz="1800" b="1" baseline="0" dirty="0" smtClean="0">
                <a:solidFill>
                  <a:srgbClr val="8E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smtClean="0">
                <a:solidFill>
                  <a:srgbClr val="8E0000"/>
                </a:solidFill>
                <a:latin typeface="Arial" pitchFamily="34" charset="0"/>
                <a:cs typeface="Arial" pitchFamily="34" charset="0"/>
              </a:rPr>
              <a:t>Conference </a:t>
            </a:r>
          </a:p>
          <a:p>
            <a:pPr algn="ctr"/>
            <a:r>
              <a:rPr lang="en-US" sz="18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21-22 May 2015</a:t>
            </a:r>
          </a:p>
          <a:p>
            <a:pPr algn="ctr"/>
            <a:r>
              <a:rPr lang="en-US" sz="1800" b="1" dirty="0" smtClean="0">
                <a:solidFill>
                  <a:srgbClr val="8E0000"/>
                </a:solidFill>
                <a:latin typeface="Arial" pitchFamily="34" charset="0"/>
                <a:cs typeface="Arial" pitchFamily="34" charset="0"/>
              </a:rPr>
              <a:t>Saint-Etienne, France</a:t>
            </a:r>
            <a:endParaRPr lang="en-US" sz="1800" b="1" dirty="0">
              <a:solidFill>
                <a:srgbClr val="8E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 descr="C:\Users\khaled.medini\Documents\__mes documents\4_organisation evenements\ipss 2015\Publication Docs\Presentations\logo ipss.eps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46" y="202532"/>
            <a:ext cx="1742037" cy="918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3" descr="C:\Users\khaled.medini\Documents\__mes documents\xsupport divers\visuels ecole\mines_saint-etienne_buro_sans_reserve_blanche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330" y="6121400"/>
            <a:ext cx="828370" cy="68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khaled.medini\Documents\__mes documents\4_organisation evenements\ipss 2015\Website Docs\logos\Logo_Grenoble INP.png"/>
          <p:cNvPicPr>
            <a:picLocks noChangeAspect="1" noChangeArrowheads="1"/>
          </p:cNvPicPr>
          <p:nvPr userDrawn="1"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1342" y="6174000"/>
            <a:ext cx="969299" cy="6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2558" y="5943600"/>
            <a:ext cx="1605189" cy="806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60D938C-DCE1-4A06-ADA2-06613520E0CB}" type="datetime1">
              <a:rPr lang="en-US" smtClean="0"/>
              <a:pPr/>
              <a:t>6/11/2015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38615D4-5289-4E3D-9F30-3B5410A4E197}" type="datetime1">
              <a:rPr lang="en-US" smtClean="0"/>
              <a:pPr/>
              <a:t>6/11/2015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05871DD-3F55-408A-AA83-33034D95D7F7}" type="datetime1">
              <a:rPr lang="en-US" smtClean="0"/>
              <a:pPr/>
              <a:t>6/11/2015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25" name="Rectangle 24"/>
          <p:cNvSpPr/>
          <p:nvPr userDrawn="1"/>
        </p:nvSpPr>
        <p:spPr>
          <a:xfrm>
            <a:off x="0" y="6202681"/>
            <a:ext cx="9144000" cy="4571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3" descr="C:\Users\khaled.medini\Documents\__mes documents\4_organisation evenements\ipss 2015\Publication Docs\Presentations\logo ipss.eps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145800"/>
            <a:ext cx="1024575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1" y="6092553"/>
            <a:ext cx="1371600" cy="689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24"/>
          <p:cNvSpPr/>
          <p:nvPr userDrawn="1"/>
        </p:nvSpPr>
        <p:spPr>
          <a:xfrm>
            <a:off x="0" y="762000"/>
            <a:ext cx="9144000" cy="4571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D9D1A99-AE17-46DF-AC41-A4ADF3A9786A}" type="datetime1">
              <a:rPr lang="en-US" smtClean="0"/>
              <a:pPr/>
              <a:t>6/11/2015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3D60BF5-FBC5-4298-A7B6-6AF58FAE1677}" type="datetime1">
              <a:rPr lang="en-US" smtClean="0"/>
              <a:pPr/>
              <a:t>6/11/2015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9E6FFEB-44E3-4F05-9454-CB40E1407711}" type="datetime1">
              <a:rPr lang="en-US" smtClean="0"/>
              <a:pPr/>
              <a:t>6/11/2015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EBC2308-0D99-47CB-A25D-5182C2EB0BCF}" type="datetime1">
              <a:rPr lang="en-US" smtClean="0"/>
              <a:pPr/>
              <a:t>6/11/2015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D68A7C3-0AA2-4BCC-90D5-9CA470846E1D}" type="datetime1">
              <a:rPr lang="en-US" smtClean="0"/>
              <a:pPr/>
              <a:t>6/11/2015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B59A4DA-551D-423D-999F-57247931AC50}" type="datetime1">
              <a:rPr lang="en-US" smtClean="0"/>
              <a:pPr/>
              <a:t>6/11/2015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D973AC-4B04-4D36-8DA3-1700993FA807}" type="datetime1">
              <a:rPr lang="en-US" smtClean="0"/>
              <a:pPr/>
              <a:t>6/11/2015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val="236189637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7" name="think-cell Folie" r:id="rId15" imgW="270" imgH="270" progId="TCLayout.ActiveDocument.1">
                  <p:embed/>
                </p:oleObj>
              </mc:Choice>
              <mc:Fallback>
                <p:oleObj name="think-cell Folie" r:id="rId1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44.xml"/><Relationship Id="rId3" Type="http://schemas.openxmlformats.org/officeDocument/2006/relationships/tags" Target="../tags/tag39.xml"/><Relationship Id="rId7" Type="http://schemas.openxmlformats.org/officeDocument/2006/relationships/tags" Target="../tags/tag43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6" Type="http://schemas.openxmlformats.org/officeDocument/2006/relationships/tags" Target="../tags/tag42.xml"/><Relationship Id="rId5" Type="http://schemas.openxmlformats.org/officeDocument/2006/relationships/tags" Target="../tags/tag41.xml"/><Relationship Id="rId10" Type="http://schemas.openxmlformats.org/officeDocument/2006/relationships/notesSlide" Target="../notesSlides/notesSlide10.xml"/><Relationship Id="rId4" Type="http://schemas.openxmlformats.org/officeDocument/2006/relationships/tags" Target="../tags/tag40.xml"/><Relationship Id="rId9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6" Type="http://schemas.openxmlformats.org/officeDocument/2006/relationships/image" Target="../media/image19.gif"/><Relationship Id="rId5" Type="http://schemas.openxmlformats.org/officeDocument/2006/relationships/image" Target="../media/image18.jpeg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4.png"/><Relationship Id="rId2" Type="http://schemas.openxmlformats.org/officeDocument/2006/relationships/tags" Target="../tags/tag4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6.bin"/><Relationship Id="rId4" Type="http://schemas.openxmlformats.org/officeDocument/2006/relationships/notesSlide" Target="../notesSlides/notesSlide13.xml"/><Relationship Id="rId9" Type="http://schemas.openxmlformats.org/officeDocument/2006/relationships/image" Target="../media/image19.gi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55.xml"/><Relationship Id="rId3" Type="http://schemas.openxmlformats.org/officeDocument/2006/relationships/tags" Target="../tags/tag50.xml"/><Relationship Id="rId7" Type="http://schemas.openxmlformats.org/officeDocument/2006/relationships/tags" Target="../tags/tag54.xml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6" Type="http://schemas.openxmlformats.org/officeDocument/2006/relationships/tags" Target="../tags/tag53.xml"/><Relationship Id="rId5" Type="http://schemas.openxmlformats.org/officeDocument/2006/relationships/tags" Target="../tags/tag52.xml"/><Relationship Id="rId10" Type="http://schemas.openxmlformats.org/officeDocument/2006/relationships/notesSlide" Target="../notesSlides/notesSlide14.xml"/><Relationship Id="rId4" Type="http://schemas.openxmlformats.org/officeDocument/2006/relationships/tags" Target="../tags/tag51.xml"/><Relationship Id="rId9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6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7.png"/><Relationship Id="rId5" Type="http://schemas.openxmlformats.org/officeDocument/2006/relationships/oleObject" Target="../embeddings/oleObject7.bin"/><Relationship Id="rId4" Type="http://schemas.openxmlformats.org/officeDocument/2006/relationships/notesSlide" Target="../notesSlides/notesSlide1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3" Type="http://schemas.openxmlformats.org/officeDocument/2006/relationships/tags" Target="../tags/tag5.xml"/><Relationship Id="rId7" Type="http://schemas.openxmlformats.org/officeDocument/2006/relationships/tags" Target="../tags/tag9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5" Type="http://schemas.openxmlformats.org/officeDocument/2006/relationships/tags" Target="../tags/tag7.xml"/><Relationship Id="rId10" Type="http://schemas.openxmlformats.org/officeDocument/2006/relationships/notesSlide" Target="../notesSlides/notesSlide2.xml"/><Relationship Id="rId4" Type="http://schemas.openxmlformats.org/officeDocument/2006/relationships/tags" Target="../tags/tag6.xml"/><Relationship Id="rId9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18.xml"/><Relationship Id="rId3" Type="http://schemas.openxmlformats.org/officeDocument/2006/relationships/tags" Target="../tags/tag13.xml"/><Relationship Id="rId7" Type="http://schemas.openxmlformats.org/officeDocument/2006/relationships/tags" Target="../tags/tag17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10" Type="http://schemas.openxmlformats.org/officeDocument/2006/relationships/notesSlide" Target="../notesSlides/notesSlide4.xml"/><Relationship Id="rId4" Type="http://schemas.openxmlformats.org/officeDocument/2006/relationships/tags" Target="../tags/tag14.xml"/><Relationship Id="rId9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1.jpeg"/><Relationship Id="rId12" Type="http://schemas.openxmlformats.org/officeDocument/2006/relationships/image" Target="../media/image15.png"/><Relationship Id="rId2" Type="http://schemas.openxmlformats.org/officeDocument/2006/relationships/tags" Target="../tags/tag19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.emf"/><Relationship Id="rId11" Type="http://schemas.openxmlformats.org/officeDocument/2006/relationships/image" Target="../media/image14.png"/><Relationship Id="rId5" Type="http://schemas.openxmlformats.org/officeDocument/2006/relationships/oleObject" Target="../embeddings/oleObject2.bin"/><Relationship Id="rId10" Type="http://schemas.openxmlformats.org/officeDocument/2006/relationships/image" Target="../media/image13.png"/><Relationship Id="rId4" Type="http://schemas.openxmlformats.org/officeDocument/2006/relationships/notesSlide" Target="../notesSlides/notesSlide6.xml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26.xml"/><Relationship Id="rId13" Type="http://schemas.openxmlformats.org/officeDocument/2006/relationships/tags" Target="../tags/tag31.xml"/><Relationship Id="rId18" Type="http://schemas.openxmlformats.org/officeDocument/2006/relationships/image" Target="../media/image1.emf"/><Relationship Id="rId3" Type="http://schemas.openxmlformats.org/officeDocument/2006/relationships/tags" Target="../tags/tag21.xml"/><Relationship Id="rId7" Type="http://schemas.openxmlformats.org/officeDocument/2006/relationships/tags" Target="../tags/tag25.xml"/><Relationship Id="rId12" Type="http://schemas.openxmlformats.org/officeDocument/2006/relationships/tags" Target="../tags/tag30.xml"/><Relationship Id="rId17" Type="http://schemas.openxmlformats.org/officeDocument/2006/relationships/oleObject" Target="../embeddings/oleObject3.bin"/><Relationship Id="rId2" Type="http://schemas.openxmlformats.org/officeDocument/2006/relationships/tags" Target="../tags/tag20.xml"/><Relationship Id="rId16" Type="http://schemas.openxmlformats.org/officeDocument/2006/relationships/notesSlide" Target="../notesSlides/notesSlide7.xml"/><Relationship Id="rId1" Type="http://schemas.openxmlformats.org/officeDocument/2006/relationships/vmlDrawing" Target="../drawings/vmlDrawing3.vml"/><Relationship Id="rId6" Type="http://schemas.openxmlformats.org/officeDocument/2006/relationships/tags" Target="../tags/tag24.xml"/><Relationship Id="rId11" Type="http://schemas.openxmlformats.org/officeDocument/2006/relationships/tags" Target="../tags/tag29.xml"/><Relationship Id="rId5" Type="http://schemas.openxmlformats.org/officeDocument/2006/relationships/tags" Target="../tags/tag23.xml"/><Relationship Id="rId15" Type="http://schemas.openxmlformats.org/officeDocument/2006/relationships/slideLayout" Target="../slideLayouts/slideLayout2.xml"/><Relationship Id="rId10" Type="http://schemas.openxmlformats.org/officeDocument/2006/relationships/tags" Target="../tags/tag28.xml"/><Relationship Id="rId19" Type="http://schemas.openxmlformats.org/officeDocument/2006/relationships/image" Target="../media/image16.png"/><Relationship Id="rId4" Type="http://schemas.openxmlformats.org/officeDocument/2006/relationships/tags" Target="../tags/tag22.xml"/><Relationship Id="rId9" Type="http://schemas.openxmlformats.org/officeDocument/2006/relationships/tags" Target="../tags/tag27.xml"/><Relationship Id="rId14" Type="http://schemas.openxmlformats.org/officeDocument/2006/relationships/tags" Target="../tags/tag3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7.png"/><Relationship Id="rId2" Type="http://schemas.openxmlformats.org/officeDocument/2006/relationships/tags" Target="../tags/tag33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.bin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13" Type="http://schemas.openxmlformats.org/officeDocument/2006/relationships/image" Target="../media/image22.png"/><Relationship Id="rId3" Type="http://schemas.openxmlformats.org/officeDocument/2006/relationships/tags" Target="../tags/tag35.xml"/><Relationship Id="rId7" Type="http://schemas.openxmlformats.org/officeDocument/2006/relationships/oleObject" Target="../embeddings/oleObject5.bin"/><Relationship Id="rId12" Type="http://schemas.openxmlformats.org/officeDocument/2006/relationships/image" Target="../media/image21.png"/><Relationship Id="rId2" Type="http://schemas.openxmlformats.org/officeDocument/2006/relationships/tags" Target="../tags/tag34.xml"/><Relationship Id="rId1" Type="http://schemas.openxmlformats.org/officeDocument/2006/relationships/vmlDrawing" Target="../drawings/vmlDrawing5.vml"/><Relationship Id="rId6" Type="http://schemas.openxmlformats.org/officeDocument/2006/relationships/notesSlide" Target="../notesSlides/notesSlide9.xml"/><Relationship Id="rId11" Type="http://schemas.openxmlformats.org/officeDocument/2006/relationships/image" Target="../media/image20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19.gif"/><Relationship Id="rId4" Type="http://schemas.openxmlformats.org/officeDocument/2006/relationships/tags" Target="../tags/tag36.xml"/><Relationship Id="rId9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3"/>
          <p:cNvSpPr txBox="1">
            <a:spLocks noChangeArrowheads="1"/>
          </p:cNvSpPr>
          <p:nvPr/>
        </p:nvSpPr>
        <p:spPr bwMode="auto">
          <a:xfrm>
            <a:off x="685800" y="3550890"/>
            <a:ext cx="7696200" cy="3354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rtl="0" eaLnBrk="1" hangingPunct="1"/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b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y</a:t>
            </a:r>
          </a:p>
          <a:p>
            <a:pPr algn="ctr" rtl="0" eaLnBrk="1" hangingPunct="1"/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</a:endParaRPr>
          </a:p>
          <a:p>
            <a:pPr algn="ctr" eaLnBrk="1" hangingPunct="1"/>
            <a:r>
              <a:rPr lang="en-US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Schuh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, G. ; Gudergan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, 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G.; Feige, B. A.; Buschmeyer A. ; Krechting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, 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D. P.</a:t>
            </a:r>
          </a:p>
          <a:p>
            <a:pPr algn="ctr" eaLnBrk="1" hangingPunct="1"/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/>
            </a:r>
            <a:b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</a:b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Presenting Author: Feige, Boris Alexander</a:t>
            </a:r>
            <a:endParaRPr lang="en-US" strike="sngStrike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</a:endParaRPr>
          </a:p>
          <a:p>
            <a:pPr algn="ctr" eaLnBrk="1" hangingPunct="1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Institute for Industrial Management at RWTH Aachen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University</a:t>
            </a:r>
          </a:p>
          <a:p>
            <a:pPr algn="ctr" eaLnBrk="1" hangingPunct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 Aachen, Germany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</a:endParaRPr>
          </a:p>
          <a:p>
            <a:pPr algn="ctr" rtl="0" eaLnBrk="1" hangingPunct="1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b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oris.feige@fir.rwth-aachen.de</a:t>
            </a:r>
          </a:p>
          <a:p>
            <a:pPr algn="ctr" rtl="0" eaLnBrk="1" hangingPunct="1"/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/>
            </a:r>
            <a:b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</a:b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</a:endParaRPr>
          </a:p>
          <a:p>
            <a:pPr algn="ctr" rtl="0" eaLnBrk="1" hangingPunct="1"/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</a:endParaRPr>
          </a:p>
          <a:p>
            <a:pPr algn="ctr" rtl="0" eaLnBrk="1" hangingPunct="1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-38100" y="1447800"/>
            <a:ext cx="9144000" cy="1470025"/>
          </a:xfrm>
          <a:prstGeom prst="rect">
            <a:avLst/>
          </a:prstGeo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 pitchFamily="34" charset="0"/>
                <a:ea typeface="+mj-ea"/>
                <a:cs typeface="Arial" charset="0"/>
              </a:rPr>
              <a:t/>
            </a:r>
            <a:b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 pitchFamily="34" charset="0"/>
                <a:ea typeface="+mj-ea"/>
                <a:cs typeface="Arial" charset="0"/>
              </a:rPr>
            </a:b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 pitchFamily="34" charset="0"/>
                <a:ea typeface="+mj-ea"/>
                <a:cs typeface="Arial" charset="0"/>
              </a:rPr>
              <a:t> 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Business Transformation in the manufacturing industry </a:t>
            </a:r>
            <a:endParaRPr lang="en-US" sz="28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How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information acquisition, analysis,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usage and distribution affects the success of Lifecycle-Product-Service-Systems</a:t>
            </a: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Calibri" pitchFamily="34" charset="0"/>
              <a:ea typeface="+mj-ea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 txBox="1">
            <a:spLocks/>
          </p:cNvSpPr>
          <p:nvPr/>
        </p:nvSpPr>
        <p:spPr>
          <a:xfrm>
            <a:off x="151200" y="5700"/>
            <a:ext cx="8841600" cy="767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23" name="Rechteck 22"/>
          <p:cNvSpPr/>
          <p:nvPr>
            <p:custDataLst>
              <p:tags r:id="rId1"/>
            </p:custDataLst>
          </p:nvPr>
        </p:nvSpPr>
        <p:spPr bwMode="gray">
          <a:xfrm>
            <a:off x="868932" y="1890922"/>
            <a:ext cx="7959091" cy="365760"/>
          </a:xfrm>
          <a:prstGeom prst="rect">
            <a:avLst/>
          </a:prstGeom>
          <a:noFill/>
          <a:ln w="0">
            <a:noFill/>
            <a:round/>
            <a:headEnd/>
            <a:tailEnd/>
          </a:ln>
          <a:effectLst/>
          <a:extLst/>
        </p:spPr>
        <p:txBody>
          <a:bodyPr lIns="101600" tIns="0" rIns="101600" bIns="0" rtlCol="0" anchor="ctr"/>
          <a:lstStyle/>
          <a:p>
            <a:pPr>
              <a:tabLst>
                <a:tab pos="7698740" algn="l"/>
              </a:tabLst>
            </a:pPr>
            <a:r>
              <a:rPr lang="en-US" sz="1600" b="1" kern="0" dirty="0">
                <a:solidFill>
                  <a:srgbClr val="000000"/>
                </a:solidFill>
                <a:latin typeface="Arial"/>
              </a:rPr>
              <a:t>Motivation</a:t>
            </a:r>
          </a:p>
        </p:txBody>
      </p:sp>
      <p:sp>
        <p:nvSpPr>
          <p:cNvPr id="24" name="Rechteck 23"/>
          <p:cNvSpPr/>
          <p:nvPr>
            <p:custDataLst>
              <p:tags r:id="rId2"/>
            </p:custDataLst>
          </p:nvPr>
        </p:nvSpPr>
        <p:spPr bwMode="gray">
          <a:xfrm>
            <a:off x="376422" y="1890922"/>
            <a:ext cx="365759" cy="365761"/>
          </a:xfrm>
          <a:prstGeom prst="rect">
            <a:avLst/>
          </a:prstGeom>
          <a:solidFill>
            <a:srgbClr val="779EC9"/>
          </a:solidFill>
          <a:ln w="0">
            <a:noFill/>
            <a:round/>
            <a:headEnd/>
            <a:tailEnd/>
          </a:ln>
          <a:effectLst/>
          <a:extLst/>
        </p:spPr>
        <p:txBody>
          <a:bodyPr lIns="0" tIns="0" rIns="0" bIns="0" rtlCol="0" anchor="ctr"/>
          <a:lstStyle/>
          <a:p>
            <a:pPr algn="ctr"/>
            <a:r>
              <a:rPr lang="en-US" sz="1600" b="1" kern="0" dirty="0">
                <a:solidFill>
                  <a:srgbClr val="FFFFFF"/>
                </a:solidFill>
                <a:latin typeface="Arial"/>
              </a:rPr>
              <a:t>2</a:t>
            </a:r>
          </a:p>
        </p:txBody>
      </p:sp>
      <p:sp>
        <p:nvSpPr>
          <p:cNvPr id="25" name="Rechteck 24"/>
          <p:cNvSpPr/>
          <p:nvPr>
            <p:custDataLst>
              <p:tags r:id="rId3"/>
            </p:custDataLst>
          </p:nvPr>
        </p:nvSpPr>
        <p:spPr bwMode="gray">
          <a:xfrm>
            <a:off x="868932" y="1196752"/>
            <a:ext cx="7959091" cy="365760"/>
          </a:xfrm>
          <a:prstGeom prst="rect">
            <a:avLst/>
          </a:prstGeom>
          <a:noFill/>
          <a:ln w="0">
            <a:noFill/>
            <a:round/>
            <a:headEnd/>
            <a:tailEnd/>
          </a:ln>
          <a:effectLst/>
          <a:extLst/>
        </p:spPr>
        <p:txBody>
          <a:bodyPr lIns="101600" tIns="0" rIns="101600" bIns="0" rtlCol="0" anchor="ctr"/>
          <a:lstStyle/>
          <a:p>
            <a:pPr>
              <a:tabLst>
                <a:tab pos="7698740" algn="l"/>
              </a:tabLst>
            </a:pPr>
            <a:r>
              <a:rPr lang="en-US" sz="1600" b="1" kern="0" dirty="0" smtClean="0">
                <a:solidFill>
                  <a:srgbClr val="000000"/>
                </a:solidFill>
                <a:latin typeface="Arial"/>
              </a:rPr>
              <a:t>FIR Institute - Introduction</a:t>
            </a:r>
            <a:endParaRPr lang="en-US" sz="1600" b="1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" name="Rechteck 25"/>
          <p:cNvSpPr/>
          <p:nvPr>
            <p:custDataLst>
              <p:tags r:id="rId4"/>
            </p:custDataLst>
          </p:nvPr>
        </p:nvSpPr>
        <p:spPr bwMode="gray">
          <a:xfrm>
            <a:off x="376422" y="1196752"/>
            <a:ext cx="365759" cy="365760"/>
          </a:xfrm>
          <a:prstGeom prst="rect">
            <a:avLst/>
          </a:prstGeom>
          <a:solidFill>
            <a:srgbClr val="779EC9"/>
          </a:solidFill>
          <a:ln w="0">
            <a:noFill/>
            <a:round/>
            <a:headEnd/>
            <a:tailEnd/>
          </a:ln>
          <a:effectLst/>
          <a:extLst/>
        </p:spPr>
        <p:txBody>
          <a:bodyPr lIns="0" tIns="0" rIns="0" bIns="0" rtlCol="0" anchor="ctr"/>
          <a:lstStyle/>
          <a:p>
            <a:pPr algn="ctr"/>
            <a:r>
              <a:rPr lang="en-US" sz="1600" b="1" kern="0" dirty="0" smtClean="0">
                <a:solidFill>
                  <a:srgbClr val="FFFFFF"/>
                </a:solidFill>
                <a:latin typeface="Arial"/>
              </a:rPr>
              <a:t>1</a:t>
            </a:r>
            <a:endParaRPr lang="en-US" sz="1600" b="1" kern="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7" name="Rechteck 26"/>
          <p:cNvSpPr/>
          <p:nvPr>
            <p:custDataLst>
              <p:tags r:id="rId5"/>
            </p:custDataLst>
          </p:nvPr>
        </p:nvSpPr>
        <p:spPr bwMode="gray">
          <a:xfrm>
            <a:off x="868932" y="2585092"/>
            <a:ext cx="7959091" cy="365760"/>
          </a:xfrm>
          <a:prstGeom prst="rect">
            <a:avLst/>
          </a:prstGeom>
          <a:solidFill>
            <a:srgbClr val="0067A6"/>
          </a:solidFill>
          <a:ln w="0">
            <a:noFill/>
            <a:round/>
            <a:headEnd/>
            <a:tailEnd/>
          </a:ln>
          <a:effectLst/>
          <a:extLst/>
        </p:spPr>
        <p:txBody>
          <a:bodyPr lIns="101600" tIns="0" rIns="101600" bIns="0" rtlCol="0" anchor="ctr"/>
          <a:lstStyle/>
          <a:p>
            <a:pPr>
              <a:tabLst>
                <a:tab pos="7698740" algn="l"/>
              </a:tabLst>
            </a:pPr>
            <a:r>
              <a:rPr lang="en-US" sz="1600" b="1" kern="0" dirty="0">
                <a:solidFill>
                  <a:srgbClr val="FFFFFF"/>
                </a:solidFill>
                <a:latin typeface="Arial"/>
              </a:rPr>
              <a:t>Research Model &amp; Findings</a:t>
            </a:r>
          </a:p>
        </p:txBody>
      </p:sp>
      <p:sp>
        <p:nvSpPr>
          <p:cNvPr id="28" name="Rechteck 27"/>
          <p:cNvSpPr/>
          <p:nvPr>
            <p:custDataLst>
              <p:tags r:id="rId6"/>
            </p:custDataLst>
          </p:nvPr>
        </p:nvSpPr>
        <p:spPr bwMode="gray">
          <a:xfrm>
            <a:off x="376422" y="2585093"/>
            <a:ext cx="365759" cy="365761"/>
          </a:xfrm>
          <a:prstGeom prst="rect">
            <a:avLst/>
          </a:prstGeom>
          <a:solidFill>
            <a:srgbClr val="DC1969"/>
          </a:solidFill>
          <a:ln w="0">
            <a:noFill/>
            <a:round/>
            <a:headEnd/>
            <a:tailEnd/>
          </a:ln>
          <a:effectLst/>
          <a:extLst/>
        </p:spPr>
        <p:txBody>
          <a:bodyPr lIns="0" tIns="0" rIns="0" bIns="0" rtlCol="0" anchor="ctr"/>
          <a:lstStyle/>
          <a:p>
            <a:pPr algn="ctr"/>
            <a:r>
              <a:rPr lang="en-US" sz="1600" b="1" kern="0" dirty="0">
                <a:solidFill>
                  <a:srgbClr val="FFFFFF"/>
                </a:solidFill>
                <a:latin typeface="Arial"/>
              </a:rPr>
              <a:t>3</a:t>
            </a:r>
          </a:p>
        </p:txBody>
      </p:sp>
      <p:sp>
        <p:nvSpPr>
          <p:cNvPr id="29" name="Rechteck 28"/>
          <p:cNvSpPr/>
          <p:nvPr>
            <p:custDataLst>
              <p:tags r:id="rId7"/>
            </p:custDataLst>
          </p:nvPr>
        </p:nvSpPr>
        <p:spPr bwMode="gray">
          <a:xfrm>
            <a:off x="868932" y="3279263"/>
            <a:ext cx="7959091" cy="365760"/>
          </a:xfrm>
          <a:prstGeom prst="rect">
            <a:avLst/>
          </a:prstGeom>
          <a:noFill/>
          <a:ln w="0">
            <a:noFill/>
            <a:round/>
            <a:headEnd/>
            <a:tailEnd/>
          </a:ln>
          <a:effectLst/>
          <a:extLst/>
        </p:spPr>
        <p:txBody>
          <a:bodyPr lIns="101600" tIns="0" rIns="101600" bIns="0" rtlCol="0" anchor="ctr"/>
          <a:lstStyle/>
          <a:p>
            <a:pPr>
              <a:tabLst>
                <a:tab pos="7698740" algn="l"/>
              </a:tabLst>
            </a:pPr>
            <a:r>
              <a:rPr lang="en-US" sz="1600" b="1" kern="0" dirty="0" smtClean="0">
                <a:solidFill>
                  <a:srgbClr val="000000"/>
                </a:solidFill>
                <a:latin typeface="Arial"/>
              </a:rPr>
              <a:t>Summary &amp; Outlook</a:t>
            </a:r>
            <a:endParaRPr lang="en-US" sz="1600" b="1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Rechteck 29"/>
          <p:cNvSpPr/>
          <p:nvPr>
            <p:custDataLst>
              <p:tags r:id="rId8"/>
            </p:custDataLst>
          </p:nvPr>
        </p:nvSpPr>
        <p:spPr bwMode="gray">
          <a:xfrm>
            <a:off x="376422" y="3279263"/>
            <a:ext cx="365759" cy="365761"/>
          </a:xfrm>
          <a:prstGeom prst="rect">
            <a:avLst/>
          </a:prstGeom>
          <a:solidFill>
            <a:srgbClr val="779EC9"/>
          </a:solidFill>
          <a:ln w="0">
            <a:noFill/>
            <a:round/>
            <a:headEnd/>
            <a:tailEnd/>
          </a:ln>
          <a:effectLst/>
          <a:ex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029865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Titel 1"/>
          <p:cNvSpPr txBox="1">
            <a:spLocks/>
          </p:cNvSpPr>
          <p:nvPr/>
        </p:nvSpPr>
        <p:spPr>
          <a:xfrm>
            <a:off x="151200" y="5700"/>
            <a:ext cx="7926000" cy="7674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Based on the Research question, an appropriate scientific approach was conducted</a:t>
            </a:r>
            <a:endParaRPr lang="en-US" dirty="0"/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253283" y="1230467"/>
            <a:ext cx="7084219" cy="7674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Which factors of information exchange in a product service system do positively influence the performance of a service oriented organization?</a:t>
            </a:r>
            <a:endParaRPr lang="en-US" sz="1800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9" name="Gruppieren 8"/>
          <p:cNvGrpSpPr/>
          <p:nvPr/>
        </p:nvGrpSpPr>
        <p:grpSpPr>
          <a:xfrm>
            <a:off x="303463" y="1197014"/>
            <a:ext cx="7316537" cy="881713"/>
            <a:chOff x="236017" y="1162812"/>
            <a:chExt cx="5046651" cy="2652443"/>
          </a:xfrm>
        </p:grpSpPr>
        <p:cxnSp>
          <p:nvCxnSpPr>
            <p:cNvPr id="10" name="Gerade Verbindung 9"/>
            <p:cNvCxnSpPr/>
            <p:nvPr/>
          </p:nvCxnSpPr>
          <p:spPr>
            <a:xfrm flipV="1">
              <a:off x="236017" y="1162812"/>
              <a:ext cx="5038863" cy="4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Gerade Verbindung 10"/>
            <p:cNvCxnSpPr/>
            <p:nvPr/>
          </p:nvCxnSpPr>
          <p:spPr>
            <a:xfrm flipV="1">
              <a:off x="5282668" y="1166801"/>
              <a:ext cx="0" cy="2648454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9731" y="1214818"/>
            <a:ext cx="971869" cy="940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uppieren 13"/>
          <p:cNvGrpSpPr/>
          <p:nvPr/>
        </p:nvGrpSpPr>
        <p:grpSpPr>
          <a:xfrm flipH="1">
            <a:off x="1219198" y="2517581"/>
            <a:ext cx="7596687" cy="3408557"/>
            <a:chOff x="236017" y="1162812"/>
            <a:chExt cx="5046651" cy="2652443"/>
          </a:xfrm>
        </p:grpSpPr>
        <p:cxnSp>
          <p:nvCxnSpPr>
            <p:cNvPr id="15" name="Gerade Verbindung 14"/>
            <p:cNvCxnSpPr/>
            <p:nvPr/>
          </p:nvCxnSpPr>
          <p:spPr>
            <a:xfrm flipV="1">
              <a:off x="236017" y="1162812"/>
              <a:ext cx="5038863" cy="4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/>
          </p:nvCxnSpPr>
          <p:spPr>
            <a:xfrm flipV="1">
              <a:off x="5282668" y="1166801"/>
              <a:ext cx="0" cy="2648454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platzhalter 13"/>
          <p:cNvSpPr txBox="1">
            <a:spLocks/>
          </p:cNvSpPr>
          <p:nvPr/>
        </p:nvSpPr>
        <p:spPr>
          <a:xfrm>
            <a:off x="1234064" y="2209800"/>
            <a:ext cx="1044656" cy="288000"/>
          </a:xfrm>
          <a:prstGeom prst="rect">
            <a:avLst/>
          </a:prstGeom>
        </p:spPr>
        <p:txBody>
          <a:bodyPr wrap="none" lIns="36000" tIns="0" rIns="0" bIns="36000" anchor="b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" pitchFamily="2" charset="2"/>
              <a:buNone/>
              <a:defRPr lang="de-DE" sz="1400" b="0" i="0" kern="1200" dirty="0">
                <a:solidFill>
                  <a:schemeClr val="accent1"/>
                </a:solidFill>
                <a:latin typeface="Arial"/>
                <a:ea typeface="+mn-ea"/>
                <a:cs typeface="+mn-cs"/>
              </a:defRPr>
            </a:lvl1pPr>
            <a:lvl2pPr marL="633413" indent="-268288" algn="l" defTabSz="914400" rtl="0" eaLnBrk="1" latinLnBrk="0" hangingPunct="1">
              <a:spcBef>
                <a:spcPct val="20000"/>
              </a:spcBef>
              <a:buClr>
                <a:schemeClr val="tx2">
                  <a:lumMod val="75000"/>
                  <a:lumOff val="25000"/>
                </a:schemeClr>
              </a:buClr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8525" indent="-273050" algn="l" defTabSz="914400" rtl="0" eaLnBrk="1" latinLnBrk="0" hangingPunct="1">
              <a:spcBef>
                <a:spcPct val="20000"/>
              </a:spcBef>
              <a:buClr>
                <a:schemeClr val="tx2">
                  <a:lumMod val="75000"/>
                  <a:lumOff val="25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latin typeface="+mj-lt"/>
              </a:rPr>
              <a:t>General Approach</a:t>
            </a:r>
          </a:p>
        </p:txBody>
      </p:sp>
      <p:sp>
        <p:nvSpPr>
          <p:cNvPr id="18" name="Textplatzhalter 13"/>
          <p:cNvSpPr txBox="1">
            <a:spLocks/>
          </p:cNvSpPr>
          <p:nvPr/>
        </p:nvSpPr>
        <p:spPr>
          <a:xfrm>
            <a:off x="286736" y="914400"/>
            <a:ext cx="1911795" cy="288000"/>
          </a:xfrm>
          <a:prstGeom prst="rect">
            <a:avLst/>
          </a:prstGeom>
        </p:spPr>
        <p:txBody>
          <a:bodyPr wrap="none" lIns="36000" tIns="0" rIns="0" bIns="36000" anchor="b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" pitchFamily="2" charset="2"/>
              <a:buNone/>
              <a:defRPr lang="de-DE" sz="1400" b="0" i="0" kern="1200" dirty="0">
                <a:solidFill>
                  <a:schemeClr val="accent1"/>
                </a:solidFill>
                <a:latin typeface="Arial"/>
                <a:ea typeface="+mn-ea"/>
                <a:cs typeface="+mn-cs"/>
              </a:defRPr>
            </a:lvl1pPr>
            <a:lvl2pPr marL="633413" indent="-268288" algn="l" defTabSz="914400" rtl="0" eaLnBrk="1" latinLnBrk="0" hangingPunct="1">
              <a:spcBef>
                <a:spcPct val="20000"/>
              </a:spcBef>
              <a:buClr>
                <a:schemeClr val="tx2">
                  <a:lumMod val="75000"/>
                  <a:lumOff val="25000"/>
                </a:schemeClr>
              </a:buClr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8525" indent="-273050" algn="l" defTabSz="914400" rtl="0" eaLnBrk="1" latinLnBrk="0" hangingPunct="1">
              <a:spcBef>
                <a:spcPct val="20000"/>
              </a:spcBef>
              <a:buClr>
                <a:schemeClr val="tx2">
                  <a:lumMod val="75000"/>
                  <a:lumOff val="25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latin typeface="+mj-lt"/>
              </a:rPr>
              <a:t>Research question</a:t>
            </a:r>
          </a:p>
        </p:txBody>
      </p:sp>
      <p:sp>
        <p:nvSpPr>
          <p:cNvPr id="19" name="Rechteck 18"/>
          <p:cNvSpPr/>
          <p:nvPr/>
        </p:nvSpPr>
        <p:spPr>
          <a:xfrm flipH="1">
            <a:off x="7467600" y="1586296"/>
            <a:ext cx="190500" cy="2583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0" name="Gerade Verbindung 19"/>
          <p:cNvCxnSpPr/>
          <p:nvPr/>
        </p:nvCxnSpPr>
        <p:spPr>
          <a:xfrm flipH="1" flipV="1">
            <a:off x="7337502" y="1719147"/>
            <a:ext cx="540000" cy="1"/>
          </a:xfrm>
          <a:prstGeom prst="line">
            <a:avLst/>
          </a:prstGeom>
          <a:ln w="12700">
            <a:solidFill>
              <a:schemeClr val="accent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hteck 20"/>
          <p:cNvSpPr/>
          <p:nvPr/>
        </p:nvSpPr>
        <p:spPr>
          <a:xfrm>
            <a:off x="1088117" y="3070530"/>
            <a:ext cx="190500" cy="2583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2" name="Gerade Verbindung 21"/>
          <p:cNvCxnSpPr/>
          <p:nvPr/>
        </p:nvCxnSpPr>
        <p:spPr>
          <a:xfrm flipV="1">
            <a:off x="958019" y="3203381"/>
            <a:ext cx="540000" cy="1"/>
          </a:xfrm>
          <a:prstGeom prst="line">
            <a:avLst/>
          </a:prstGeom>
          <a:ln w="12700">
            <a:solidFill>
              <a:schemeClr val="accent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hteck 22"/>
          <p:cNvSpPr/>
          <p:nvPr/>
        </p:nvSpPr>
        <p:spPr>
          <a:xfrm>
            <a:off x="1470102" y="2680692"/>
            <a:ext cx="7467600" cy="32547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spcBef>
                <a:spcPts val="5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tabLst>
                <a:tab pos="1252538" algn="l"/>
              </a:tabLst>
            </a:pP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Data acquisition based on a questionnaire in the German manufacturing industry.</a:t>
            </a:r>
          </a:p>
          <a:p>
            <a:pPr marL="742950" lvl="1" indent="-285750">
              <a:spcBef>
                <a:spcPts val="500"/>
              </a:spcBef>
              <a:buClr>
                <a:schemeClr val="tx2"/>
              </a:buClr>
              <a:buFont typeface="Wingdings" panose="05000000000000000000" pitchFamily="2" charset="2"/>
              <a:buChar char="ü"/>
              <a:tabLst>
                <a:tab pos="1252538" algn="l"/>
              </a:tabLst>
            </a:pPr>
            <a:r>
              <a:rPr lang="en-US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Surveys where send 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to responsible employees </a:t>
            </a:r>
            <a:r>
              <a:rPr lang="en-US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from the 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service department.</a:t>
            </a:r>
          </a:p>
          <a:p>
            <a:pPr marL="742950" lvl="1" indent="-285750">
              <a:spcBef>
                <a:spcPts val="500"/>
              </a:spcBef>
              <a:buClr>
                <a:schemeClr val="tx2"/>
              </a:buClr>
              <a:buFont typeface="Wingdings" panose="05000000000000000000" pitchFamily="2" charset="2"/>
              <a:buChar char="ü"/>
              <a:tabLst>
                <a:tab pos="1252538" algn="l"/>
              </a:tabLst>
            </a:pPr>
            <a:r>
              <a:rPr lang="en-US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The questionnaire 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was structured </a:t>
            </a:r>
            <a:r>
              <a:rPr lang="en-US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enquiring general information and 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industry orientation </a:t>
            </a:r>
            <a:r>
              <a:rPr lang="en-US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as well as specific dimensions of the 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service business</a:t>
            </a:r>
            <a:r>
              <a:rPr lang="en-US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, in particular the underlying service business 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model and </a:t>
            </a:r>
            <a:r>
              <a:rPr lang="en-US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its underlying success factors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.</a:t>
            </a:r>
          </a:p>
          <a:p>
            <a:pPr marL="742950" lvl="1" indent="-285750">
              <a:spcBef>
                <a:spcPts val="500"/>
              </a:spcBef>
              <a:buClr>
                <a:schemeClr val="tx2"/>
              </a:buClr>
              <a:buFont typeface="Wingdings" panose="05000000000000000000" pitchFamily="2" charset="2"/>
              <a:buChar char="ü"/>
              <a:tabLst>
                <a:tab pos="1252538" algn="l"/>
              </a:tabLst>
            </a:pPr>
            <a:r>
              <a:rPr lang="en-US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Possible answers 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were based </a:t>
            </a:r>
            <a:r>
              <a:rPr lang="en-US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on four different and disjoint response 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categories. </a:t>
            </a:r>
          </a:p>
          <a:p>
            <a:pPr marL="742950" lvl="1" indent="-285750">
              <a:spcBef>
                <a:spcPts val="500"/>
              </a:spcBef>
              <a:buClr>
                <a:schemeClr val="tx2"/>
              </a:buClr>
              <a:buFont typeface="Wingdings" panose="05000000000000000000" pitchFamily="2" charset="2"/>
              <a:buChar char="ü"/>
              <a:tabLst>
                <a:tab pos="1252538" algn="l"/>
              </a:tabLst>
            </a:pP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72 questionnaires were evaluable and used for further empirical analysis.</a:t>
            </a:r>
            <a:endParaRPr lang="en-US" sz="14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285750" lvl="0" indent="-285750">
              <a:spcBef>
                <a:spcPts val="5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tabLst>
                <a:tab pos="1252538" algn="l"/>
              </a:tabLst>
            </a:pP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Formulation of 10 hypotheses to identify relevant success factors 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lvl="0" indent="-285750">
              <a:spcBef>
                <a:spcPts val="5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tabLst>
                <a:tab pos="1252538" algn="l"/>
              </a:tabLst>
            </a:pPr>
            <a:r>
              <a:rPr lang="en-US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Regression 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analysis </a:t>
            </a:r>
            <a:r>
              <a:rPr lang="en-US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based on given data 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pool.</a:t>
            </a:r>
          </a:p>
          <a:p>
            <a:pPr marL="742950" lvl="1" indent="-285750">
              <a:spcBef>
                <a:spcPts val="500"/>
              </a:spcBef>
              <a:buClr>
                <a:schemeClr val="tx2"/>
              </a:buClr>
              <a:buFont typeface="Wingdings" panose="05000000000000000000" pitchFamily="2" charset="2"/>
              <a:buChar char="ü"/>
              <a:tabLst>
                <a:tab pos="1252538" algn="l"/>
              </a:tabLst>
            </a:pP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Analysis based on hypothetic constructs under use of a linear multiple regression analysis.</a:t>
            </a:r>
          </a:p>
          <a:p>
            <a:pPr marL="742950" lvl="1" indent="-285750">
              <a:spcBef>
                <a:spcPts val="500"/>
              </a:spcBef>
              <a:buClr>
                <a:schemeClr val="tx2"/>
              </a:buClr>
              <a:buFont typeface="Wingdings" panose="05000000000000000000" pitchFamily="2" charset="2"/>
              <a:buChar char="ü"/>
              <a:tabLst>
                <a:tab pos="1252538" algn="l"/>
              </a:tabLst>
            </a:pP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Applied scales were approved using an explorative factor analysis.</a:t>
            </a:r>
          </a:p>
          <a:p>
            <a:pPr marL="742950" lvl="1" indent="-285750">
              <a:spcBef>
                <a:spcPts val="500"/>
              </a:spcBef>
              <a:buClr>
                <a:schemeClr val="tx2"/>
              </a:buClr>
              <a:buFont typeface="Wingdings" panose="05000000000000000000" pitchFamily="2" charset="2"/>
              <a:buChar char="ü"/>
              <a:tabLst>
                <a:tab pos="1252538" algn="l"/>
              </a:tabLst>
            </a:pP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Hypothesis were tested regarding their influence on both performance dimensions.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3" name="Gruppieren 2"/>
          <p:cNvGrpSpPr/>
          <p:nvPr/>
        </p:nvGrpSpPr>
        <p:grpSpPr>
          <a:xfrm>
            <a:off x="423747" y="2522707"/>
            <a:ext cx="381000" cy="3403431"/>
            <a:chOff x="515533" y="2919026"/>
            <a:chExt cx="381000" cy="2565871"/>
          </a:xfrm>
        </p:grpSpPr>
        <p:sp>
          <p:nvSpPr>
            <p:cNvPr id="2" name="Pfeil nach rechts 1"/>
            <p:cNvSpPr/>
            <p:nvPr/>
          </p:nvSpPr>
          <p:spPr>
            <a:xfrm rot="5400000">
              <a:off x="-576903" y="4011462"/>
              <a:ext cx="2565871" cy="381000"/>
            </a:xfrm>
            <a:prstGeom prst="rightArrow">
              <a:avLst>
                <a:gd name="adj1" fmla="val 20732"/>
                <a:gd name="adj2" fmla="val 41219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Rechteck 23"/>
            <p:cNvSpPr/>
            <p:nvPr/>
          </p:nvSpPr>
          <p:spPr>
            <a:xfrm>
              <a:off x="611750" y="3121593"/>
              <a:ext cx="190500" cy="16615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Rechteck 24"/>
            <p:cNvSpPr/>
            <p:nvPr/>
          </p:nvSpPr>
          <p:spPr>
            <a:xfrm>
              <a:off x="611750" y="3490105"/>
              <a:ext cx="190500" cy="16615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Rechteck 25"/>
            <p:cNvSpPr/>
            <p:nvPr/>
          </p:nvSpPr>
          <p:spPr>
            <a:xfrm>
              <a:off x="611750" y="4227129"/>
              <a:ext cx="190500" cy="16615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Rechteck 26"/>
            <p:cNvSpPr/>
            <p:nvPr/>
          </p:nvSpPr>
          <p:spPr>
            <a:xfrm>
              <a:off x="611750" y="3858617"/>
              <a:ext cx="190500" cy="16615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Rechteck 27"/>
            <p:cNvSpPr/>
            <p:nvPr/>
          </p:nvSpPr>
          <p:spPr>
            <a:xfrm>
              <a:off x="611750" y="4964151"/>
              <a:ext cx="190500" cy="16615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Rechteck 28"/>
            <p:cNvSpPr/>
            <p:nvPr/>
          </p:nvSpPr>
          <p:spPr>
            <a:xfrm>
              <a:off x="611750" y="4595641"/>
              <a:ext cx="190500" cy="16615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1" name="Rechteck 30"/>
          <p:cNvSpPr/>
          <p:nvPr/>
        </p:nvSpPr>
        <p:spPr>
          <a:xfrm>
            <a:off x="1088117" y="5102556"/>
            <a:ext cx="190500" cy="2583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2" name="Gerade Verbindung 31"/>
          <p:cNvCxnSpPr/>
          <p:nvPr/>
        </p:nvCxnSpPr>
        <p:spPr>
          <a:xfrm flipV="1">
            <a:off x="958019" y="5235407"/>
            <a:ext cx="540000" cy="1"/>
          </a:xfrm>
          <a:prstGeom prst="line">
            <a:avLst/>
          </a:prstGeom>
          <a:ln w="12700">
            <a:solidFill>
              <a:schemeClr val="accent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0733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 txBox="1">
            <a:spLocks/>
          </p:cNvSpPr>
          <p:nvPr/>
        </p:nvSpPr>
        <p:spPr>
          <a:xfrm>
            <a:off x="151200" y="5700"/>
            <a:ext cx="7926000" cy="767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 smtClean="0"/>
              <a:t>Our research model postulates 10 Hypotheses with a positive impact and organizational performance</a:t>
            </a:r>
          </a:p>
        </p:txBody>
      </p:sp>
      <p:sp>
        <p:nvSpPr>
          <p:cNvPr id="17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305800" y="6356350"/>
            <a:ext cx="381000" cy="365125"/>
          </a:xfrm>
        </p:spPr>
        <p:txBody>
          <a:bodyPr/>
          <a:lstStyle/>
          <a:p>
            <a:pPr algn="r"/>
            <a:fld id="{B6F15528-21DE-4FAA-801E-634DDDAF4B2B}" type="slidenum">
              <a:rPr lang="en-US" smtClean="0">
                <a:latin typeface="+mj-lt"/>
              </a:rPr>
              <a:pPr algn="r"/>
              <a:t>12</a:t>
            </a:fld>
            <a:endParaRPr lang="en-US" dirty="0">
              <a:latin typeface="+mj-lt"/>
            </a:endParaRPr>
          </a:p>
        </p:txBody>
      </p:sp>
      <p:grpSp>
        <p:nvGrpSpPr>
          <p:cNvPr id="8" name="Gruppieren 7"/>
          <p:cNvGrpSpPr/>
          <p:nvPr/>
        </p:nvGrpSpPr>
        <p:grpSpPr>
          <a:xfrm>
            <a:off x="269402" y="1210342"/>
            <a:ext cx="5415460" cy="4712058"/>
            <a:chOff x="424979" y="1850157"/>
            <a:chExt cx="2226394" cy="4546435"/>
          </a:xfrm>
        </p:grpSpPr>
        <p:cxnSp>
          <p:nvCxnSpPr>
            <p:cNvPr id="31" name="Gerade Verbindung 30"/>
            <p:cNvCxnSpPr/>
            <p:nvPr/>
          </p:nvCxnSpPr>
          <p:spPr>
            <a:xfrm>
              <a:off x="2651373" y="1860088"/>
              <a:ext cx="0" cy="4536504"/>
            </a:xfrm>
            <a:prstGeom prst="line">
              <a:avLst/>
            </a:prstGeom>
            <a:noFill/>
            <a:ln w="9525" cap="flat" cmpd="sng" algn="ctr">
              <a:solidFill>
                <a:srgbClr val="0067A6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32" name="Gerade Verbindung 31"/>
            <p:cNvCxnSpPr/>
            <p:nvPr/>
          </p:nvCxnSpPr>
          <p:spPr>
            <a:xfrm flipH="1">
              <a:off x="424979" y="1850157"/>
              <a:ext cx="2219975" cy="0"/>
            </a:xfrm>
            <a:prstGeom prst="line">
              <a:avLst/>
            </a:prstGeom>
            <a:noFill/>
            <a:ln w="9525" cap="flat" cmpd="sng" algn="ctr">
              <a:solidFill>
                <a:srgbClr val="0067A6">
                  <a:shade val="95000"/>
                  <a:satMod val="105000"/>
                </a:srgbClr>
              </a:solidFill>
              <a:prstDash val="solid"/>
            </a:ln>
            <a:effectLst/>
          </p:spPr>
        </p:cxnSp>
      </p:grpSp>
      <p:sp>
        <p:nvSpPr>
          <p:cNvPr id="9" name="Rechteck 8"/>
          <p:cNvSpPr/>
          <p:nvPr/>
        </p:nvSpPr>
        <p:spPr bwMode="auto">
          <a:xfrm>
            <a:off x="269402" y="1326570"/>
            <a:ext cx="5064598" cy="360000"/>
          </a:xfrm>
          <a:prstGeom prst="rect">
            <a:avLst/>
          </a:prstGeom>
          <a:solidFill>
            <a:srgbClr val="FFFFFF">
              <a:lumMod val="95000"/>
            </a:srgbClr>
          </a:solidFill>
          <a:ln w="10800">
            <a:solidFill>
              <a:srgbClr val="0067A6"/>
            </a:solidFill>
            <a:round/>
            <a:headEnd/>
            <a:tailEnd/>
          </a:ln>
          <a:effectLst/>
          <a:extLst/>
        </p:spPr>
        <p:txBody>
          <a:bodyPr lIns="36000" rIns="36000"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rPr>
              <a:t>1. Generate product information on the basis of</a:t>
            </a:r>
            <a:r>
              <a:rPr kumimoji="0" lang="en-US" sz="12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rPr>
              <a:t>engineering efforts.</a:t>
            </a:r>
          </a:p>
        </p:txBody>
      </p:sp>
      <p:sp>
        <p:nvSpPr>
          <p:cNvPr id="10" name="Rechteck 9"/>
          <p:cNvSpPr/>
          <p:nvPr/>
        </p:nvSpPr>
        <p:spPr bwMode="auto">
          <a:xfrm>
            <a:off x="269402" y="2738514"/>
            <a:ext cx="5064598" cy="360000"/>
          </a:xfrm>
          <a:prstGeom prst="rect">
            <a:avLst/>
          </a:prstGeom>
          <a:solidFill>
            <a:srgbClr val="FFFFFF">
              <a:lumMod val="95000"/>
            </a:srgbClr>
          </a:solidFill>
          <a:ln w="10800">
            <a:solidFill>
              <a:srgbClr val="0067A6"/>
            </a:solidFill>
            <a:round/>
            <a:headEnd/>
            <a:tailEnd/>
          </a:ln>
          <a:effectLst/>
          <a:extLst/>
        </p:spPr>
        <p:txBody>
          <a:bodyPr lIns="36000" rIns="36000"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rPr>
              <a:t>4. Integrated central product &amp; service history.</a:t>
            </a:r>
          </a:p>
        </p:txBody>
      </p:sp>
      <p:sp>
        <p:nvSpPr>
          <p:cNvPr id="11" name="Rechteck 10"/>
          <p:cNvSpPr/>
          <p:nvPr/>
        </p:nvSpPr>
        <p:spPr bwMode="auto">
          <a:xfrm>
            <a:off x="269402" y="3209162"/>
            <a:ext cx="5064598" cy="360000"/>
          </a:xfrm>
          <a:prstGeom prst="rect">
            <a:avLst/>
          </a:prstGeom>
          <a:solidFill>
            <a:srgbClr val="FFFFFF">
              <a:lumMod val="95000"/>
            </a:srgbClr>
          </a:solidFill>
          <a:ln w="10800">
            <a:solidFill>
              <a:srgbClr val="0067A6"/>
            </a:solidFill>
            <a:round/>
            <a:headEnd/>
            <a:tailEnd/>
          </a:ln>
          <a:effectLst/>
          <a:extLst/>
        </p:spPr>
        <p:txBody>
          <a:bodyPr lIns="36000" rIns="36000"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rPr>
              <a:t>5. Extent of information quality.</a:t>
            </a:r>
          </a:p>
        </p:txBody>
      </p:sp>
      <p:sp>
        <p:nvSpPr>
          <p:cNvPr id="12" name="Rechteck 11"/>
          <p:cNvSpPr/>
          <p:nvPr/>
        </p:nvSpPr>
        <p:spPr bwMode="auto">
          <a:xfrm>
            <a:off x="5619781" y="3477815"/>
            <a:ext cx="144000" cy="252000"/>
          </a:xfrm>
          <a:prstGeom prst="rect">
            <a:avLst/>
          </a:prstGeom>
          <a:solidFill>
            <a:srgbClr val="FFFFFF"/>
          </a:solidFill>
          <a:ln w="10800">
            <a:noFill/>
            <a:round/>
            <a:headEnd/>
            <a:tailEnd/>
          </a:ln>
          <a:effectLst/>
          <a:ex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13" name="Rechteck 12"/>
          <p:cNvSpPr/>
          <p:nvPr/>
        </p:nvSpPr>
        <p:spPr bwMode="auto">
          <a:xfrm>
            <a:off x="5620795" y="3061001"/>
            <a:ext cx="144000" cy="180000"/>
          </a:xfrm>
          <a:prstGeom prst="rect">
            <a:avLst/>
          </a:prstGeom>
          <a:solidFill>
            <a:srgbClr val="FFFFFF"/>
          </a:solidFill>
          <a:ln w="10800">
            <a:noFill/>
            <a:round/>
            <a:headEnd/>
            <a:tailEnd/>
          </a:ln>
          <a:effectLst/>
          <a:ex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14" name="Gleichschenkliges Dreieck 13"/>
          <p:cNvSpPr/>
          <p:nvPr/>
        </p:nvSpPr>
        <p:spPr bwMode="auto">
          <a:xfrm rot="5400000">
            <a:off x="5397300" y="3273114"/>
            <a:ext cx="648000" cy="216000"/>
          </a:xfrm>
          <a:prstGeom prst="triangle">
            <a:avLst/>
          </a:prstGeom>
          <a:solidFill>
            <a:srgbClr val="FFFFFF">
              <a:lumMod val="85000"/>
            </a:srgbClr>
          </a:solidFill>
          <a:ln w="10800">
            <a:noFill/>
            <a:round/>
            <a:headEnd/>
            <a:tailEnd/>
          </a:ln>
          <a:effectLst/>
          <a:ex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15" name="Rechteck 14"/>
          <p:cNvSpPr/>
          <p:nvPr/>
        </p:nvSpPr>
        <p:spPr bwMode="auto">
          <a:xfrm>
            <a:off x="151200" y="912055"/>
            <a:ext cx="2085048" cy="309489"/>
          </a:xfrm>
          <a:prstGeom prst="rect">
            <a:avLst/>
          </a:prstGeom>
          <a:noFill/>
          <a:ln w="10800">
            <a:noFill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Success Dimensions </a:t>
            </a:r>
          </a:p>
        </p:txBody>
      </p:sp>
      <p:sp>
        <p:nvSpPr>
          <p:cNvPr id="16" name="Rechteck 15"/>
          <p:cNvSpPr/>
          <p:nvPr/>
        </p:nvSpPr>
        <p:spPr bwMode="auto">
          <a:xfrm>
            <a:off x="5791200" y="912055"/>
            <a:ext cx="2747044" cy="309489"/>
          </a:xfrm>
          <a:prstGeom prst="rect">
            <a:avLst/>
          </a:prstGeom>
          <a:noFill/>
          <a:ln w="10800">
            <a:noFill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Performance Dimensions </a:t>
            </a:r>
          </a:p>
        </p:txBody>
      </p:sp>
      <p:sp>
        <p:nvSpPr>
          <p:cNvPr id="18" name="Rechteck 17"/>
          <p:cNvSpPr/>
          <p:nvPr/>
        </p:nvSpPr>
        <p:spPr bwMode="auto">
          <a:xfrm>
            <a:off x="6134098" y="2108536"/>
            <a:ext cx="2272193" cy="360000"/>
          </a:xfrm>
          <a:prstGeom prst="rect">
            <a:avLst/>
          </a:prstGeom>
          <a:solidFill>
            <a:srgbClr val="FFFFFF">
              <a:lumMod val="95000"/>
            </a:srgbClr>
          </a:solidFill>
          <a:ln w="10800">
            <a:solidFill>
              <a:srgbClr val="0067A6"/>
            </a:solidFill>
            <a:round/>
            <a:headEnd/>
            <a:tailEnd/>
          </a:ln>
          <a:effectLst/>
          <a:extLst/>
        </p:spPr>
        <p:txBody>
          <a:bodyPr lIns="36000" rIns="36000"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… efficiency in service excellence.</a:t>
            </a: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rPr>
              <a:t> </a:t>
            </a:r>
          </a:p>
        </p:txBody>
      </p:sp>
      <p:sp>
        <p:nvSpPr>
          <p:cNvPr id="19" name="Rechteck 18"/>
          <p:cNvSpPr/>
          <p:nvPr/>
        </p:nvSpPr>
        <p:spPr bwMode="auto">
          <a:xfrm>
            <a:off x="6134099" y="4039810"/>
            <a:ext cx="2272193" cy="441665"/>
          </a:xfrm>
          <a:prstGeom prst="rect">
            <a:avLst/>
          </a:prstGeom>
          <a:solidFill>
            <a:srgbClr val="FFFFFF">
              <a:lumMod val="95000"/>
            </a:srgbClr>
          </a:solidFill>
          <a:ln w="10800">
            <a:solidFill>
              <a:srgbClr val="0067A6"/>
            </a:solidFill>
            <a:round/>
            <a:headEnd/>
            <a:tailEnd/>
          </a:ln>
          <a:effectLst/>
          <a:extLst/>
        </p:spPr>
        <p:txBody>
          <a:bodyPr lIns="36000" rIns="36000"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… development of new products or   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    business opportunities</a:t>
            </a:r>
          </a:p>
        </p:txBody>
      </p:sp>
      <p:sp>
        <p:nvSpPr>
          <p:cNvPr id="20" name="Rechteck 19"/>
          <p:cNvSpPr/>
          <p:nvPr/>
        </p:nvSpPr>
        <p:spPr bwMode="auto">
          <a:xfrm rot="5400000">
            <a:off x="4879745" y="3173834"/>
            <a:ext cx="1980000" cy="309489"/>
          </a:xfrm>
          <a:prstGeom prst="rect">
            <a:avLst/>
          </a:prstGeom>
          <a:noFill/>
          <a:ln w="10800">
            <a:noFill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Impact        on …</a:t>
            </a:r>
          </a:p>
        </p:txBody>
      </p:sp>
      <p:sp>
        <p:nvSpPr>
          <p:cNvPr id="21" name="Rechteck 20"/>
          <p:cNvSpPr/>
          <p:nvPr/>
        </p:nvSpPr>
        <p:spPr bwMode="auto">
          <a:xfrm>
            <a:off x="269402" y="4621106"/>
            <a:ext cx="5064598" cy="360000"/>
          </a:xfrm>
          <a:prstGeom prst="rect">
            <a:avLst/>
          </a:prstGeom>
          <a:solidFill>
            <a:srgbClr val="FFFFFF">
              <a:lumMod val="95000"/>
            </a:srgbClr>
          </a:solidFill>
          <a:ln w="10800">
            <a:solidFill>
              <a:srgbClr val="0067A6"/>
            </a:solidFill>
            <a:round/>
            <a:headEnd/>
            <a:tailEnd/>
          </a:ln>
          <a:effectLst/>
          <a:extLst/>
        </p:spPr>
        <p:txBody>
          <a:bodyPr lIns="36000" rIns="36000"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rPr>
              <a:t>8. Analyze changes of product requirements</a:t>
            </a:r>
          </a:p>
        </p:txBody>
      </p:sp>
      <p:sp>
        <p:nvSpPr>
          <p:cNvPr id="22" name="Rechteck 21"/>
          <p:cNvSpPr/>
          <p:nvPr/>
        </p:nvSpPr>
        <p:spPr bwMode="auto">
          <a:xfrm>
            <a:off x="269402" y="4150458"/>
            <a:ext cx="5064598" cy="360000"/>
          </a:xfrm>
          <a:prstGeom prst="rect">
            <a:avLst/>
          </a:prstGeom>
          <a:solidFill>
            <a:srgbClr val="FFFFFF">
              <a:lumMod val="95000"/>
            </a:srgbClr>
          </a:solidFill>
          <a:ln w="10800">
            <a:solidFill>
              <a:srgbClr val="0067A6"/>
            </a:solidFill>
            <a:round/>
            <a:headEnd/>
            <a:tailEnd/>
          </a:ln>
          <a:effectLst/>
          <a:extLst/>
        </p:spPr>
        <p:txBody>
          <a:bodyPr lIns="36000" rIns="36000"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rPr>
              <a:t>7. Analyze changes of service requirements</a:t>
            </a:r>
          </a:p>
        </p:txBody>
      </p:sp>
      <p:sp>
        <p:nvSpPr>
          <p:cNvPr id="23" name="Rechteck 22"/>
          <p:cNvSpPr/>
          <p:nvPr/>
        </p:nvSpPr>
        <p:spPr bwMode="auto">
          <a:xfrm>
            <a:off x="269402" y="2267866"/>
            <a:ext cx="5064598" cy="360000"/>
          </a:xfrm>
          <a:prstGeom prst="rect">
            <a:avLst/>
          </a:prstGeom>
          <a:solidFill>
            <a:srgbClr val="FFFFFF">
              <a:lumMod val="95000"/>
            </a:srgbClr>
          </a:solidFill>
          <a:ln w="10800">
            <a:solidFill>
              <a:srgbClr val="0067A6"/>
            </a:solidFill>
            <a:round/>
            <a:headEnd/>
            <a:tailEnd/>
          </a:ln>
          <a:effectLst/>
          <a:extLst/>
        </p:spPr>
        <p:txBody>
          <a:bodyPr lIns="36000" rIns="36000"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rPr>
              <a:t>3. Acquire information from service.</a:t>
            </a:r>
          </a:p>
        </p:txBody>
      </p:sp>
      <p:sp>
        <p:nvSpPr>
          <p:cNvPr id="24" name="Rechteck 23"/>
          <p:cNvSpPr/>
          <p:nvPr/>
        </p:nvSpPr>
        <p:spPr bwMode="auto">
          <a:xfrm>
            <a:off x="269402" y="1797218"/>
            <a:ext cx="5064598" cy="360000"/>
          </a:xfrm>
          <a:prstGeom prst="rect">
            <a:avLst/>
          </a:prstGeom>
          <a:solidFill>
            <a:srgbClr val="FFFFFF">
              <a:lumMod val="95000"/>
            </a:srgbClr>
          </a:solidFill>
          <a:ln w="10800">
            <a:solidFill>
              <a:srgbClr val="0067A6"/>
            </a:solidFill>
            <a:round/>
            <a:headEnd/>
            <a:tailEnd/>
          </a:ln>
          <a:effectLst/>
          <a:extLst/>
        </p:spPr>
        <p:txBody>
          <a:bodyPr lIns="36000" rIns="36000"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rPr>
              <a:t>2. Integrate product and service information for training and qualification issues.</a:t>
            </a:r>
          </a:p>
        </p:txBody>
      </p:sp>
      <p:sp>
        <p:nvSpPr>
          <p:cNvPr id="25" name="Rechteck 24"/>
          <p:cNvSpPr/>
          <p:nvPr/>
        </p:nvSpPr>
        <p:spPr bwMode="auto">
          <a:xfrm>
            <a:off x="269402" y="3679810"/>
            <a:ext cx="5064598" cy="360000"/>
          </a:xfrm>
          <a:prstGeom prst="rect">
            <a:avLst/>
          </a:prstGeom>
          <a:solidFill>
            <a:srgbClr val="FFFFFF">
              <a:lumMod val="95000"/>
            </a:srgbClr>
          </a:solidFill>
          <a:ln w="10800">
            <a:solidFill>
              <a:srgbClr val="0067A6"/>
            </a:solidFill>
            <a:round/>
            <a:headEnd/>
            <a:tailEnd/>
          </a:ln>
          <a:effectLst/>
          <a:extLst/>
        </p:spPr>
        <p:txBody>
          <a:bodyPr lIns="36000" rIns="36000"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rPr>
              <a:t>6. Distribute information from service</a:t>
            </a:r>
          </a:p>
        </p:txBody>
      </p:sp>
      <p:sp>
        <p:nvSpPr>
          <p:cNvPr id="26" name="Rechteck 25"/>
          <p:cNvSpPr/>
          <p:nvPr/>
        </p:nvSpPr>
        <p:spPr bwMode="auto">
          <a:xfrm>
            <a:off x="269402" y="5562400"/>
            <a:ext cx="5064598" cy="360000"/>
          </a:xfrm>
          <a:prstGeom prst="rect">
            <a:avLst/>
          </a:prstGeom>
          <a:solidFill>
            <a:srgbClr val="FFFFFF">
              <a:lumMod val="95000"/>
            </a:srgbClr>
          </a:solidFill>
          <a:ln w="10800">
            <a:solidFill>
              <a:srgbClr val="0067A6"/>
            </a:solidFill>
            <a:round/>
            <a:headEnd/>
            <a:tailEnd/>
          </a:ln>
          <a:effectLst/>
          <a:extLst/>
        </p:spPr>
        <p:txBody>
          <a:bodyPr lIns="36000" rIns="36000"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rPr>
              <a:t>10. Implement changes of product requirements</a:t>
            </a:r>
          </a:p>
        </p:txBody>
      </p:sp>
      <p:sp>
        <p:nvSpPr>
          <p:cNvPr id="27" name="Rechteck 26"/>
          <p:cNvSpPr/>
          <p:nvPr/>
        </p:nvSpPr>
        <p:spPr bwMode="auto">
          <a:xfrm>
            <a:off x="269402" y="5091754"/>
            <a:ext cx="5064598" cy="360000"/>
          </a:xfrm>
          <a:prstGeom prst="rect">
            <a:avLst/>
          </a:prstGeom>
          <a:solidFill>
            <a:srgbClr val="FFFFFF">
              <a:lumMod val="95000"/>
            </a:srgbClr>
          </a:solidFill>
          <a:ln w="10800">
            <a:solidFill>
              <a:srgbClr val="0067A6"/>
            </a:solidFill>
            <a:round/>
            <a:headEnd/>
            <a:tailEnd/>
          </a:ln>
          <a:effectLst/>
          <a:extLst/>
        </p:spPr>
        <p:txBody>
          <a:bodyPr lIns="36000" rIns="36000"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rPr>
              <a:t>9. Implement changes of service requirements</a:t>
            </a:r>
          </a:p>
        </p:txBody>
      </p:sp>
      <p:grpSp>
        <p:nvGrpSpPr>
          <p:cNvPr id="28" name="Gruppieren 27"/>
          <p:cNvGrpSpPr/>
          <p:nvPr/>
        </p:nvGrpSpPr>
        <p:grpSpPr>
          <a:xfrm>
            <a:off x="5867400" y="1210342"/>
            <a:ext cx="2743200" cy="4712058"/>
            <a:chOff x="424979" y="1850157"/>
            <a:chExt cx="2226394" cy="4546435"/>
          </a:xfrm>
        </p:grpSpPr>
        <p:cxnSp>
          <p:nvCxnSpPr>
            <p:cNvPr id="29" name="Gerade Verbindung 28"/>
            <p:cNvCxnSpPr/>
            <p:nvPr/>
          </p:nvCxnSpPr>
          <p:spPr>
            <a:xfrm>
              <a:off x="2651373" y="1860088"/>
              <a:ext cx="0" cy="4536504"/>
            </a:xfrm>
            <a:prstGeom prst="line">
              <a:avLst/>
            </a:prstGeom>
            <a:noFill/>
            <a:ln w="9525" cap="flat" cmpd="sng" algn="ctr">
              <a:solidFill>
                <a:srgbClr val="0067A6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30" name="Gerade Verbindung 29"/>
            <p:cNvCxnSpPr/>
            <p:nvPr/>
          </p:nvCxnSpPr>
          <p:spPr>
            <a:xfrm flipH="1">
              <a:off x="424979" y="1850157"/>
              <a:ext cx="2219975" cy="0"/>
            </a:xfrm>
            <a:prstGeom prst="line">
              <a:avLst/>
            </a:prstGeom>
            <a:noFill/>
            <a:ln w="9525" cap="flat" cmpd="sng" algn="ctr">
              <a:solidFill>
                <a:srgbClr val="0067A6">
                  <a:shade val="95000"/>
                  <a:satMod val="105000"/>
                </a:srgbClr>
              </a:solidFill>
              <a:prstDash val="solid"/>
            </a:ln>
            <a:effectLst/>
          </p:spPr>
        </p:cxnSp>
      </p:grpSp>
      <p:pic>
        <p:nvPicPr>
          <p:cNvPr id="33" name="Picture 2" descr="Malvorlage  Lorbeerkranz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print">
            <a:duotone>
              <a:srgbClr val="0067A6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2666" y="2586466"/>
            <a:ext cx="664758" cy="4706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34" name="Picture 4" descr="http://www.gewinde-norm.de/bilder/gluehbirne.gif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 cstate="print">
            <a:duotone>
              <a:srgbClr val="0067A6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3700" y="4611112"/>
            <a:ext cx="422689" cy="7144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4122685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5766453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73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189301" y="914400"/>
            <a:ext cx="6512788" cy="2650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2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0" y="3217163"/>
            <a:ext cx="6512789" cy="2650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3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305800" y="6356350"/>
            <a:ext cx="381000" cy="365125"/>
          </a:xfrm>
        </p:spPr>
        <p:txBody>
          <a:bodyPr/>
          <a:lstStyle/>
          <a:p>
            <a:pPr algn="r"/>
            <a:fld id="{B6F15528-21DE-4FAA-801E-634DDDAF4B2B}" type="slidenum">
              <a:rPr lang="en-US" smtClean="0">
                <a:latin typeface="+mj-lt"/>
              </a:rPr>
              <a:pPr algn="r"/>
              <a:t>13</a:t>
            </a:fld>
            <a:endParaRPr lang="en-US" dirty="0">
              <a:latin typeface="+mj-lt"/>
            </a:endParaRPr>
          </a:p>
        </p:txBody>
      </p:sp>
      <p:sp>
        <p:nvSpPr>
          <p:cNvPr id="224" name="Titel 1"/>
          <p:cNvSpPr txBox="1">
            <a:spLocks/>
          </p:cNvSpPr>
          <p:nvPr/>
        </p:nvSpPr>
        <p:spPr>
          <a:xfrm>
            <a:off x="151200" y="5700"/>
            <a:ext cx="7545000" cy="7674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Empirical evidence: we could confirm five out of 10 hypotheses with a (highly) significant impact</a:t>
            </a:r>
            <a:endParaRPr lang="en-US" dirty="0"/>
          </a:p>
        </p:txBody>
      </p:sp>
      <p:grpSp>
        <p:nvGrpSpPr>
          <p:cNvPr id="6" name="Gruppieren 5"/>
          <p:cNvGrpSpPr/>
          <p:nvPr/>
        </p:nvGrpSpPr>
        <p:grpSpPr>
          <a:xfrm>
            <a:off x="235994" y="1293194"/>
            <a:ext cx="6850605" cy="1872000"/>
            <a:chOff x="236017" y="1162812"/>
            <a:chExt cx="5046651" cy="2652443"/>
          </a:xfrm>
        </p:grpSpPr>
        <p:cxnSp>
          <p:nvCxnSpPr>
            <p:cNvPr id="7" name="Gerade Verbindung 6"/>
            <p:cNvCxnSpPr/>
            <p:nvPr/>
          </p:nvCxnSpPr>
          <p:spPr>
            <a:xfrm flipV="1">
              <a:off x="236017" y="1162812"/>
              <a:ext cx="5038863" cy="40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Gerade Verbindung 7"/>
            <p:cNvCxnSpPr/>
            <p:nvPr/>
          </p:nvCxnSpPr>
          <p:spPr>
            <a:xfrm flipV="1">
              <a:off x="5282668" y="1166801"/>
              <a:ext cx="0" cy="2648454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platzhalter 13"/>
          <p:cNvSpPr txBox="1">
            <a:spLocks/>
          </p:cNvSpPr>
          <p:nvPr/>
        </p:nvSpPr>
        <p:spPr>
          <a:xfrm>
            <a:off x="235995" y="1005195"/>
            <a:ext cx="1732506" cy="290754"/>
          </a:xfrm>
          <a:prstGeom prst="rect">
            <a:avLst/>
          </a:prstGeom>
          <a:solidFill>
            <a:schemeClr val="bg1"/>
          </a:solidFill>
        </p:spPr>
        <p:txBody>
          <a:bodyPr wrap="none" lIns="36000" tIns="0" rIns="0" bIns="36000" anchor="b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" pitchFamily="2" charset="2"/>
              <a:buNone/>
              <a:defRPr lang="de-DE" sz="1400" b="0" i="0" kern="1200" dirty="0">
                <a:solidFill>
                  <a:schemeClr val="accent1"/>
                </a:solidFill>
                <a:latin typeface="Arial"/>
                <a:ea typeface="+mn-ea"/>
                <a:cs typeface="+mn-cs"/>
              </a:defRPr>
            </a:lvl1pPr>
            <a:lvl2pPr marL="633413" indent="-268288" algn="l" defTabSz="914400" rtl="0" eaLnBrk="1" latinLnBrk="0" hangingPunct="1">
              <a:spcBef>
                <a:spcPct val="20000"/>
              </a:spcBef>
              <a:buClr>
                <a:schemeClr val="tx2">
                  <a:lumMod val="75000"/>
                  <a:lumOff val="25000"/>
                </a:schemeClr>
              </a:buClr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8525" indent="-273050" algn="l" defTabSz="914400" rtl="0" eaLnBrk="1" latinLnBrk="0" hangingPunct="1">
              <a:spcBef>
                <a:spcPct val="20000"/>
              </a:spcBef>
              <a:buClr>
                <a:schemeClr val="tx2">
                  <a:lumMod val="75000"/>
                  <a:lumOff val="25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latin typeface="+mj-lt"/>
              </a:rPr>
              <a:t>Service Efficiency (exploitative)</a:t>
            </a:r>
          </a:p>
        </p:txBody>
      </p:sp>
      <p:sp>
        <p:nvSpPr>
          <p:cNvPr id="10" name="Textplatzhalter 13"/>
          <p:cNvSpPr txBox="1">
            <a:spLocks/>
          </p:cNvSpPr>
          <p:nvPr/>
        </p:nvSpPr>
        <p:spPr>
          <a:xfrm>
            <a:off x="189301" y="3283623"/>
            <a:ext cx="1732506" cy="290754"/>
          </a:xfrm>
          <a:prstGeom prst="rect">
            <a:avLst/>
          </a:prstGeom>
          <a:solidFill>
            <a:schemeClr val="bg1"/>
          </a:solidFill>
        </p:spPr>
        <p:txBody>
          <a:bodyPr wrap="none" lIns="36000" tIns="0" rIns="0" bIns="36000" anchor="b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" pitchFamily="2" charset="2"/>
              <a:buNone/>
              <a:defRPr lang="de-DE" sz="1400" b="0" i="0" kern="1200" dirty="0">
                <a:solidFill>
                  <a:schemeClr val="accent1"/>
                </a:solidFill>
                <a:latin typeface="Arial"/>
                <a:ea typeface="+mn-ea"/>
                <a:cs typeface="+mn-cs"/>
              </a:defRPr>
            </a:lvl1pPr>
            <a:lvl2pPr marL="633413" indent="-268288" algn="l" defTabSz="914400" rtl="0" eaLnBrk="1" latinLnBrk="0" hangingPunct="1">
              <a:spcBef>
                <a:spcPct val="20000"/>
              </a:spcBef>
              <a:buClr>
                <a:schemeClr val="tx2">
                  <a:lumMod val="75000"/>
                  <a:lumOff val="25000"/>
                </a:schemeClr>
              </a:buClr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8525" indent="-273050" algn="l" defTabSz="914400" rtl="0" eaLnBrk="1" latinLnBrk="0" hangingPunct="1">
              <a:spcBef>
                <a:spcPct val="20000"/>
              </a:spcBef>
              <a:buClr>
                <a:schemeClr val="tx2">
                  <a:lumMod val="75000"/>
                  <a:lumOff val="25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latin typeface="+mj-lt"/>
              </a:rPr>
              <a:t>New business opportunities (explorative)</a:t>
            </a:r>
          </a:p>
        </p:txBody>
      </p:sp>
      <p:grpSp>
        <p:nvGrpSpPr>
          <p:cNvPr id="11" name="Gruppieren 10"/>
          <p:cNvGrpSpPr/>
          <p:nvPr/>
        </p:nvGrpSpPr>
        <p:grpSpPr>
          <a:xfrm>
            <a:off x="235994" y="3626777"/>
            <a:ext cx="6840033" cy="2124000"/>
            <a:chOff x="236017" y="1162812"/>
            <a:chExt cx="5046651" cy="2652443"/>
          </a:xfrm>
        </p:grpSpPr>
        <p:cxnSp>
          <p:nvCxnSpPr>
            <p:cNvPr id="12" name="Gerade Verbindung 11"/>
            <p:cNvCxnSpPr/>
            <p:nvPr/>
          </p:nvCxnSpPr>
          <p:spPr>
            <a:xfrm flipV="1">
              <a:off x="236017" y="1162812"/>
              <a:ext cx="5038863" cy="40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/>
          </p:nvCxnSpPr>
          <p:spPr>
            <a:xfrm flipV="1">
              <a:off x="5282668" y="1166801"/>
              <a:ext cx="0" cy="2648454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feld 13"/>
          <p:cNvSpPr txBox="1"/>
          <p:nvPr/>
        </p:nvSpPr>
        <p:spPr>
          <a:xfrm>
            <a:off x="139700" y="5854784"/>
            <a:ext cx="4805905" cy="2539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Sigma-Value  &lt; 0,05 -&gt; highly significant; Sigma-Value &lt; 0,1 -&gt; significant</a:t>
            </a:r>
          </a:p>
        </p:txBody>
      </p:sp>
      <p:pic>
        <p:nvPicPr>
          <p:cNvPr id="15" name="Picture 2" descr="Malvorlage  Lorbeerkranz"/>
          <p:cNvPicPr>
            <a:picLocks noChangeAspect="1" noChangeArrowheads="1"/>
          </p:cNvPicPr>
          <p:nvPr/>
        </p:nvPicPr>
        <p:blipFill>
          <a:blip r:embed="rId8" cstate="print">
            <a:duotone>
              <a:srgbClr val="0067A6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7673" y="1676400"/>
            <a:ext cx="1291527" cy="914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6" name="Picture 4" descr="http://www.gewinde-norm.de/bilder/gluehbirne.gif"/>
          <p:cNvPicPr>
            <a:picLocks noChangeAspect="1" noChangeArrowheads="1"/>
          </p:cNvPicPr>
          <p:nvPr/>
        </p:nvPicPr>
        <p:blipFill>
          <a:blip r:embed="rId9" cstate="print">
            <a:duotone>
              <a:srgbClr val="0067A6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9953" y="4094781"/>
            <a:ext cx="704707" cy="11911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4" name="Rechteck 3"/>
          <p:cNvSpPr/>
          <p:nvPr/>
        </p:nvSpPr>
        <p:spPr>
          <a:xfrm>
            <a:off x="6934200" y="1999107"/>
            <a:ext cx="381000" cy="2583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7" name="Gerade Verbindung 16"/>
          <p:cNvCxnSpPr/>
          <p:nvPr/>
        </p:nvCxnSpPr>
        <p:spPr>
          <a:xfrm flipV="1">
            <a:off x="6754265" y="2151508"/>
            <a:ext cx="772277" cy="1"/>
          </a:xfrm>
          <a:prstGeom prst="line">
            <a:avLst/>
          </a:prstGeom>
          <a:ln w="12700">
            <a:solidFill>
              <a:schemeClr val="accent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hteck 21"/>
          <p:cNvSpPr/>
          <p:nvPr/>
        </p:nvSpPr>
        <p:spPr>
          <a:xfrm>
            <a:off x="6934200" y="4321812"/>
            <a:ext cx="381000" cy="2583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3" name="Gerade Verbindung 22"/>
          <p:cNvCxnSpPr/>
          <p:nvPr/>
        </p:nvCxnSpPr>
        <p:spPr>
          <a:xfrm flipV="1">
            <a:off x="6754265" y="4474213"/>
            <a:ext cx="772277" cy="1"/>
          </a:xfrm>
          <a:prstGeom prst="line">
            <a:avLst/>
          </a:prstGeom>
          <a:ln w="12700">
            <a:solidFill>
              <a:schemeClr val="accent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0279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 txBox="1">
            <a:spLocks/>
          </p:cNvSpPr>
          <p:nvPr/>
        </p:nvSpPr>
        <p:spPr>
          <a:xfrm>
            <a:off x="151200" y="5700"/>
            <a:ext cx="8841600" cy="767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23" name="Rechteck 22"/>
          <p:cNvSpPr/>
          <p:nvPr>
            <p:custDataLst>
              <p:tags r:id="rId1"/>
            </p:custDataLst>
          </p:nvPr>
        </p:nvSpPr>
        <p:spPr bwMode="gray">
          <a:xfrm>
            <a:off x="868932" y="1890922"/>
            <a:ext cx="7959091" cy="365760"/>
          </a:xfrm>
          <a:prstGeom prst="rect">
            <a:avLst/>
          </a:prstGeom>
          <a:noFill/>
          <a:ln w="0">
            <a:noFill/>
            <a:round/>
            <a:headEnd/>
            <a:tailEnd/>
          </a:ln>
          <a:effectLst/>
          <a:extLst/>
        </p:spPr>
        <p:txBody>
          <a:bodyPr lIns="101600" tIns="0" rIns="101600" bIns="0" rtlCol="0" anchor="ctr"/>
          <a:lstStyle/>
          <a:p>
            <a:pPr>
              <a:tabLst>
                <a:tab pos="7698740" algn="l"/>
              </a:tabLst>
            </a:pPr>
            <a:r>
              <a:rPr lang="en-US" sz="1600" b="1" kern="0" dirty="0">
                <a:solidFill>
                  <a:srgbClr val="000000"/>
                </a:solidFill>
                <a:latin typeface="Arial"/>
              </a:rPr>
              <a:t>Motivation</a:t>
            </a:r>
          </a:p>
        </p:txBody>
      </p:sp>
      <p:sp>
        <p:nvSpPr>
          <p:cNvPr id="24" name="Rechteck 23"/>
          <p:cNvSpPr/>
          <p:nvPr>
            <p:custDataLst>
              <p:tags r:id="rId2"/>
            </p:custDataLst>
          </p:nvPr>
        </p:nvSpPr>
        <p:spPr bwMode="gray">
          <a:xfrm>
            <a:off x="376422" y="1890922"/>
            <a:ext cx="365759" cy="365761"/>
          </a:xfrm>
          <a:prstGeom prst="rect">
            <a:avLst/>
          </a:prstGeom>
          <a:solidFill>
            <a:srgbClr val="779EC9"/>
          </a:solidFill>
          <a:ln w="0">
            <a:noFill/>
            <a:round/>
            <a:headEnd/>
            <a:tailEnd/>
          </a:ln>
          <a:effectLst/>
          <a:extLst/>
        </p:spPr>
        <p:txBody>
          <a:bodyPr lIns="0" tIns="0" rIns="0" bIns="0" rtlCol="0" anchor="ctr"/>
          <a:lstStyle/>
          <a:p>
            <a:pPr algn="ctr"/>
            <a:r>
              <a:rPr lang="en-US" sz="1600" b="1" kern="0" dirty="0">
                <a:solidFill>
                  <a:srgbClr val="FFFFFF"/>
                </a:solidFill>
                <a:latin typeface="Arial"/>
              </a:rPr>
              <a:t>2</a:t>
            </a:r>
          </a:p>
        </p:txBody>
      </p:sp>
      <p:sp>
        <p:nvSpPr>
          <p:cNvPr id="25" name="Rechteck 24"/>
          <p:cNvSpPr/>
          <p:nvPr>
            <p:custDataLst>
              <p:tags r:id="rId3"/>
            </p:custDataLst>
          </p:nvPr>
        </p:nvSpPr>
        <p:spPr bwMode="gray">
          <a:xfrm>
            <a:off x="868932" y="1196752"/>
            <a:ext cx="7959091" cy="365760"/>
          </a:xfrm>
          <a:prstGeom prst="rect">
            <a:avLst/>
          </a:prstGeom>
          <a:noFill/>
          <a:ln w="0">
            <a:noFill/>
            <a:round/>
            <a:headEnd/>
            <a:tailEnd/>
          </a:ln>
          <a:effectLst/>
          <a:extLst/>
        </p:spPr>
        <p:txBody>
          <a:bodyPr lIns="101600" tIns="0" rIns="101600" bIns="0" rtlCol="0" anchor="ctr"/>
          <a:lstStyle/>
          <a:p>
            <a:pPr>
              <a:tabLst>
                <a:tab pos="7698740" algn="l"/>
              </a:tabLst>
            </a:pPr>
            <a:r>
              <a:rPr lang="en-US" sz="1600" b="1" kern="0" dirty="0" smtClean="0">
                <a:solidFill>
                  <a:srgbClr val="000000"/>
                </a:solidFill>
                <a:latin typeface="Arial"/>
              </a:rPr>
              <a:t>FIR Institute - Introduction</a:t>
            </a:r>
            <a:endParaRPr lang="en-US" sz="1600" b="1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" name="Rechteck 25"/>
          <p:cNvSpPr/>
          <p:nvPr>
            <p:custDataLst>
              <p:tags r:id="rId4"/>
            </p:custDataLst>
          </p:nvPr>
        </p:nvSpPr>
        <p:spPr bwMode="gray">
          <a:xfrm>
            <a:off x="376422" y="1196752"/>
            <a:ext cx="365759" cy="365760"/>
          </a:xfrm>
          <a:prstGeom prst="rect">
            <a:avLst/>
          </a:prstGeom>
          <a:solidFill>
            <a:srgbClr val="779EC9"/>
          </a:solidFill>
          <a:ln w="0">
            <a:noFill/>
            <a:round/>
            <a:headEnd/>
            <a:tailEnd/>
          </a:ln>
          <a:effectLst/>
          <a:extLst/>
        </p:spPr>
        <p:txBody>
          <a:bodyPr lIns="0" tIns="0" rIns="0" bIns="0" rtlCol="0" anchor="ctr"/>
          <a:lstStyle/>
          <a:p>
            <a:pPr algn="ctr"/>
            <a:r>
              <a:rPr lang="en-US" sz="1600" b="1" kern="0" dirty="0" smtClean="0">
                <a:solidFill>
                  <a:srgbClr val="FFFFFF"/>
                </a:solidFill>
                <a:latin typeface="Arial"/>
              </a:rPr>
              <a:t>1</a:t>
            </a:r>
            <a:endParaRPr lang="en-US" sz="1600" b="1" kern="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7" name="Rechteck 26"/>
          <p:cNvSpPr/>
          <p:nvPr>
            <p:custDataLst>
              <p:tags r:id="rId5"/>
            </p:custDataLst>
          </p:nvPr>
        </p:nvSpPr>
        <p:spPr bwMode="gray">
          <a:xfrm>
            <a:off x="868932" y="2585092"/>
            <a:ext cx="7959091" cy="365760"/>
          </a:xfrm>
          <a:prstGeom prst="rect">
            <a:avLst/>
          </a:prstGeom>
          <a:noFill/>
          <a:ln w="0">
            <a:noFill/>
            <a:round/>
            <a:headEnd/>
            <a:tailEnd/>
          </a:ln>
          <a:effectLst/>
          <a:extLst/>
        </p:spPr>
        <p:txBody>
          <a:bodyPr lIns="101600" tIns="0" rIns="101600" bIns="0" rtlCol="0" anchor="ctr"/>
          <a:lstStyle/>
          <a:p>
            <a:pPr>
              <a:tabLst>
                <a:tab pos="7698740" algn="l"/>
              </a:tabLst>
            </a:pPr>
            <a:r>
              <a:rPr lang="en-US" sz="1600" b="1" kern="0" dirty="0">
                <a:solidFill>
                  <a:srgbClr val="000000"/>
                </a:solidFill>
                <a:latin typeface="Arial"/>
              </a:rPr>
              <a:t>Research Model &amp; Findings</a:t>
            </a:r>
          </a:p>
        </p:txBody>
      </p:sp>
      <p:sp>
        <p:nvSpPr>
          <p:cNvPr id="28" name="Rechteck 27"/>
          <p:cNvSpPr/>
          <p:nvPr>
            <p:custDataLst>
              <p:tags r:id="rId6"/>
            </p:custDataLst>
          </p:nvPr>
        </p:nvSpPr>
        <p:spPr bwMode="gray">
          <a:xfrm>
            <a:off x="376422" y="2585093"/>
            <a:ext cx="365759" cy="365761"/>
          </a:xfrm>
          <a:prstGeom prst="rect">
            <a:avLst/>
          </a:prstGeom>
          <a:solidFill>
            <a:srgbClr val="779EC9"/>
          </a:solidFill>
          <a:ln w="0">
            <a:noFill/>
            <a:round/>
            <a:headEnd/>
            <a:tailEnd/>
          </a:ln>
          <a:effectLst/>
          <a:extLst/>
        </p:spPr>
        <p:txBody>
          <a:bodyPr lIns="0" tIns="0" rIns="0" bIns="0" rtlCol="0" anchor="ctr"/>
          <a:lstStyle/>
          <a:p>
            <a:pPr algn="ctr"/>
            <a:r>
              <a:rPr lang="en-US" sz="1600" b="1" kern="0" dirty="0">
                <a:solidFill>
                  <a:srgbClr val="FFFFFF"/>
                </a:solidFill>
                <a:latin typeface="Arial"/>
              </a:rPr>
              <a:t>3</a:t>
            </a:r>
          </a:p>
        </p:txBody>
      </p:sp>
      <p:sp>
        <p:nvSpPr>
          <p:cNvPr id="29" name="Rechteck 28"/>
          <p:cNvSpPr/>
          <p:nvPr>
            <p:custDataLst>
              <p:tags r:id="rId7"/>
            </p:custDataLst>
          </p:nvPr>
        </p:nvSpPr>
        <p:spPr bwMode="gray">
          <a:xfrm>
            <a:off x="868932" y="3279263"/>
            <a:ext cx="7959091" cy="365760"/>
          </a:xfrm>
          <a:prstGeom prst="rect">
            <a:avLst/>
          </a:prstGeom>
          <a:solidFill>
            <a:srgbClr val="0067A6"/>
          </a:solidFill>
          <a:ln w="0">
            <a:noFill/>
            <a:round/>
            <a:headEnd/>
            <a:tailEnd/>
          </a:ln>
          <a:effectLst/>
          <a:extLst/>
        </p:spPr>
        <p:txBody>
          <a:bodyPr lIns="101600" tIns="0" rIns="101600" bIns="0" rtlCol="0" anchor="ctr"/>
          <a:lstStyle/>
          <a:p>
            <a:pPr>
              <a:tabLst>
                <a:tab pos="7698740" algn="l"/>
              </a:tabLst>
            </a:pPr>
            <a:r>
              <a:rPr lang="en-US" sz="1600" b="1" kern="0" dirty="0">
                <a:solidFill>
                  <a:srgbClr val="FFFFFF"/>
                </a:solidFill>
                <a:latin typeface="Arial"/>
              </a:rPr>
              <a:t>Summary &amp; Outlook</a:t>
            </a:r>
          </a:p>
        </p:txBody>
      </p:sp>
      <p:sp>
        <p:nvSpPr>
          <p:cNvPr id="30" name="Rechteck 29"/>
          <p:cNvSpPr/>
          <p:nvPr>
            <p:custDataLst>
              <p:tags r:id="rId8"/>
            </p:custDataLst>
          </p:nvPr>
        </p:nvSpPr>
        <p:spPr bwMode="gray">
          <a:xfrm>
            <a:off x="376422" y="3279263"/>
            <a:ext cx="365759" cy="365761"/>
          </a:xfrm>
          <a:prstGeom prst="rect">
            <a:avLst/>
          </a:prstGeom>
          <a:solidFill>
            <a:srgbClr val="DC1969"/>
          </a:solidFill>
          <a:ln w="0">
            <a:noFill/>
            <a:round/>
            <a:headEnd/>
            <a:tailEnd/>
          </a:ln>
          <a:effectLst/>
          <a:extLst/>
        </p:spPr>
        <p:txBody>
          <a:bodyPr lIns="0" tIns="0" rIns="0" bIns="0" rtlCol="0" anchor="ctr"/>
          <a:lstStyle/>
          <a:p>
            <a:pPr algn="ctr"/>
            <a:r>
              <a:rPr lang="en-US" sz="1600" b="1" kern="0" dirty="0">
                <a:solidFill>
                  <a:srgbClr val="FFFFFF"/>
                </a:solidFill>
                <a:latin typeface="Arial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632376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305800" y="6356350"/>
            <a:ext cx="381000" cy="365125"/>
          </a:xfrm>
        </p:spPr>
        <p:txBody>
          <a:bodyPr/>
          <a:lstStyle/>
          <a:p>
            <a:pPr algn="r"/>
            <a:fld id="{B6F15528-21DE-4FAA-801E-634DDDAF4B2B}" type="slidenum">
              <a:rPr lang="en-US" smtClean="0">
                <a:latin typeface="+mj-lt"/>
              </a:rPr>
              <a:pPr algn="r"/>
              <a:t>15</a:t>
            </a:fld>
            <a:endParaRPr lang="en-US" dirty="0">
              <a:latin typeface="+mj-lt"/>
            </a:endParaRPr>
          </a:p>
        </p:txBody>
      </p:sp>
      <p:sp>
        <p:nvSpPr>
          <p:cNvPr id="6" name="Titel 1"/>
          <p:cNvSpPr txBox="1">
            <a:spLocks/>
          </p:cNvSpPr>
          <p:nvPr/>
        </p:nvSpPr>
        <p:spPr>
          <a:xfrm>
            <a:off x="151200" y="5700"/>
            <a:ext cx="8841600" cy="767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 smtClean="0"/>
              <a:t>Findings &amp; Outlook</a:t>
            </a:r>
            <a:endParaRPr lang="en-US" sz="2000" dirty="0"/>
          </a:p>
        </p:txBody>
      </p:sp>
      <p:grpSp>
        <p:nvGrpSpPr>
          <p:cNvPr id="7" name="Gruppieren 6"/>
          <p:cNvGrpSpPr/>
          <p:nvPr/>
        </p:nvGrpSpPr>
        <p:grpSpPr>
          <a:xfrm>
            <a:off x="151200" y="5314950"/>
            <a:ext cx="6821100" cy="756000"/>
            <a:chOff x="236017" y="1162812"/>
            <a:chExt cx="5046651" cy="2652443"/>
          </a:xfrm>
        </p:grpSpPr>
        <p:cxnSp>
          <p:nvCxnSpPr>
            <p:cNvPr id="8" name="Gerade Verbindung 7"/>
            <p:cNvCxnSpPr/>
            <p:nvPr/>
          </p:nvCxnSpPr>
          <p:spPr>
            <a:xfrm flipV="1">
              <a:off x="236017" y="1162812"/>
              <a:ext cx="5038863" cy="40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Gerade Verbindung 8"/>
            <p:cNvCxnSpPr/>
            <p:nvPr/>
          </p:nvCxnSpPr>
          <p:spPr>
            <a:xfrm flipV="1">
              <a:off x="5282668" y="1166801"/>
              <a:ext cx="0" cy="2648454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platzhalter 13"/>
          <p:cNvSpPr txBox="1">
            <a:spLocks/>
          </p:cNvSpPr>
          <p:nvPr/>
        </p:nvSpPr>
        <p:spPr>
          <a:xfrm>
            <a:off x="141091" y="5058546"/>
            <a:ext cx="1044656" cy="288000"/>
          </a:xfrm>
          <a:prstGeom prst="rect">
            <a:avLst/>
          </a:prstGeom>
        </p:spPr>
        <p:txBody>
          <a:bodyPr wrap="none" lIns="36000" tIns="0" rIns="0" bIns="36000" anchor="b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" pitchFamily="2" charset="2"/>
              <a:buNone/>
              <a:defRPr lang="de-DE" sz="1400" b="0" i="0" kern="1200" dirty="0">
                <a:solidFill>
                  <a:schemeClr val="accent1"/>
                </a:solidFill>
                <a:latin typeface="Arial"/>
                <a:ea typeface="+mn-ea"/>
                <a:cs typeface="+mn-cs"/>
              </a:defRPr>
            </a:lvl1pPr>
            <a:lvl2pPr marL="633413" indent="-268288" algn="l" defTabSz="914400" rtl="0" eaLnBrk="1" latinLnBrk="0" hangingPunct="1">
              <a:spcBef>
                <a:spcPct val="20000"/>
              </a:spcBef>
              <a:buClr>
                <a:schemeClr val="tx2">
                  <a:lumMod val="75000"/>
                  <a:lumOff val="25000"/>
                </a:schemeClr>
              </a:buClr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8525" indent="-273050" algn="l" defTabSz="914400" rtl="0" eaLnBrk="1" latinLnBrk="0" hangingPunct="1">
              <a:spcBef>
                <a:spcPct val="20000"/>
              </a:spcBef>
              <a:buClr>
                <a:schemeClr val="tx2">
                  <a:lumMod val="75000"/>
                  <a:lumOff val="25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latin typeface="+mj-lt"/>
              </a:rPr>
              <a:t>Outlook</a:t>
            </a:r>
          </a:p>
        </p:txBody>
      </p:sp>
      <p:sp>
        <p:nvSpPr>
          <p:cNvPr id="11" name="Rechteck 10"/>
          <p:cNvSpPr/>
          <p:nvPr/>
        </p:nvSpPr>
        <p:spPr>
          <a:xfrm>
            <a:off x="104775" y="5410200"/>
            <a:ext cx="6286500" cy="8027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spcBef>
                <a:spcPts val="5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tabLst>
                <a:tab pos="1252538" algn="l"/>
              </a:tabLst>
            </a:pP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For further research, we suggest to detail requirements for the design of information systems for Product-Service-Systems</a:t>
            </a:r>
          </a:p>
          <a:p>
            <a:pPr marL="285750" lvl="0" indent="-285750">
              <a:spcBef>
                <a:spcPts val="5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tabLst>
                <a:tab pos="1252538" algn="l"/>
              </a:tabLst>
            </a:pP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737" y="5086350"/>
            <a:ext cx="892525" cy="1038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hteck 12"/>
          <p:cNvSpPr/>
          <p:nvPr/>
        </p:nvSpPr>
        <p:spPr>
          <a:xfrm flipH="1">
            <a:off x="6889708" y="5590032"/>
            <a:ext cx="190500" cy="2583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4" name="Gerade Verbindung 13"/>
          <p:cNvCxnSpPr/>
          <p:nvPr/>
        </p:nvCxnSpPr>
        <p:spPr>
          <a:xfrm flipH="1">
            <a:off x="6546808" y="5722884"/>
            <a:ext cx="996992" cy="0"/>
          </a:xfrm>
          <a:prstGeom prst="line">
            <a:avLst/>
          </a:prstGeom>
          <a:ln w="12700">
            <a:solidFill>
              <a:schemeClr val="accent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uppieren 15"/>
          <p:cNvGrpSpPr/>
          <p:nvPr/>
        </p:nvGrpSpPr>
        <p:grpSpPr>
          <a:xfrm>
            <a:off x="171449" y="1249458"/>
            <a:ext cx="8821351" cy="576000"/>
            <a:chOff x="236017" y="1162812"/>
            <a:chExt cx="5046651" cy="2652443"/>
          </a:xfrm>
        </p:grpSpPr>
        <p:cxnSp>
          <p:nvCxnSpPr>
            <p:cNvPr id="17" name="Gerade Verbindung 16"/>
            <p:cNvCxnSpPr/>
            <p:nvPr/>
          </p:nvCxnSpPr>
          <p:spPr>
            <a:xfrm flipV="1">
              <a:off x="236017" y="1162812"/>
              <a:ext cx="5038863" cy="40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17"/>
            <p:cNvCxnSpPr/>
            <p:nvPr/>
          </p:nvCxnSpPr>
          <p:spPr>
            <a:xfrm flipV="1">
              <a:off x="5282668" y="1166801"/>
              <a:ext cx="0" cy="2648454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platzhalter 13"/>
          <p:cNvSpPr txBox="1">
            <a:spLocks/>
          </p:cNvSpPr>
          <p:nvPr/>
        </p:nvSpPr>
        <p:spPr>
          <a:xfrm>
            <a:off x="133192" y="973022"/>
            <a:ext cx="1044656" cy="288000"/>
          </a:xfrm>
          <a:prstGeom prst="rect">
            <a:avLst/>
          </a:prstGeom>
        </p:spPr>
        <p:txBody>
          <a:bodyPr wrap="none" lIns="36000" tIns="0" rIns="0" bIns="36000" anchor="b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" pitchFamily="2" charset="2"/>
              <a:buNone/>
              <a:defRPr lang="de-DE" sz="1400" b="0" i="0" kern="1200" dirty="0">
                <a:solidFill>
                  <a:schemeClr val="accent1"/>
                </a:solidFill>
                <a:latin typeface="Arial"/>
                <a:ea typeface="+mn-ea"/>
                <a:cs typeface="+mn-cs"/>
              </a:defRPr>
            </a:lvl1pPr>
            <a:lvl2pPr marL="633413" indent="-268288" algn="l" defTabSz="914400" rtl="0" eaLnBrk="1" latinLnBrk="0" hangingPunct="1">
              <a:spcBef>
                <a:spcPct val="20000"/>
              </a:spcBef>
              <a:buClr>
                <a:schemeClr val="tx2">
                  <a:lumMod val="75000"/>
                  <a:lumOff val="25000"/>
                </a:schemeClr>
              </a:buClr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8525" indent="-273050" algn="l" defTabSz="914400" rtl="0" eaLnBrk="1" latinLnBrk="0" hangingPunct="1">
              <a:spcBef>
                <a:spcPct val="20000"/>
              </a:spcBef>
              <a:buClr>
                <a:schemeClr val="tx2">
                  <a:lumMod val="75000"/>
                  <a:lumOff val="25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latin typeface="+mj-lt"/>
              </a:rPr>
              <a:t>Findings</a:t>
            </a:r>
          </a:p>
        </p:txBody>
      </p:sp>
      <p:sp>
        <p:nvSpPr>
          <p:cNvPr id="4" name="Rechteck 3"/>
          <p:cNvSpPr/>
          <p:nvPr/>
        </p:nvSpPr>
        <p:spPr>
          <a:xfrm>
            <a:off x="95250" y="1295400"/>
            <a:ext cx="85915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spcBef>
                <a:spcPts val="5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tabLst>
                <a:tab pos="1252538" algn="l"/>
              </a:tabLst>
            </a:pPr>
            <a:r>
              <a:rPr lang="en-US" sz="1600" dirty="0">
                <a:solidFill>
                  <a:prstClr val="black">
                    <a:lumMod val="75000"/>
                    <a:lumOff val="25000"/>
                  </a:prstClr>
                </a:solidFill>
              </a:rPr>
              <a:t>Based on the questionnaire in the German manufacturing industry, we were able to identify five success factors that have a positive influence on organizational performance.</a:t>
            </a:r>
          </a:p>
        </p:txBody>
      </p:sp>
      <p:sp>
        <p:nvSpPr>
          <p:cNvPr id="21" name="Textfeld 20"/>
          <p:cNvSpPr txBox="1"/>
          <p:nvPr/>
        </p:nvSpPr>
        <p:spPr>
          <a:xfrm>
            <a:off x="6019800" y="6372028"/>
            <a:ext cx="2362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Source: PTC (2013)</a:t>
            </a:r>
            <a:endParaRPr lang="en-US" sz="1000" dirty="0"/>
          </a:p>
        </p:txBody>
      </p:sp>
      <p:pic>
        <p:nvPicPr>
          <p:cNvPr id="22" name="Picture 5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069113"/>
            <a:ext cx="4698741" cy="2753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Abgerundetes Rechteck 14"/>
          <p:cNvSpPr/>
          <p:nvPr/>
        </p:nvSpPr>
        <p:spPr>
          <a:xfrm>
            <a:off x="152400" y="2032574"/>
            <a:ext cx="1800000" cy="7200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Generate product information based on engineering efforts.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5" name="Abgerundetes Rechteck 24"/>
          <p:cNvSpPr/>
          <p:nvPr/>
        </p:nvSpPr>
        <p:spPr>
          <a:xfrm>
            <a:off x="6734174" y="2032574"/>
            <a:ext cx="2211001" cy="6120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Acquire information from service.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6" name="Abgerundetes Rechteck 25"/>
          <p:cNvSpPr/>
          <p:nvPr/>
        </p:nvSpPr>
        <p:spPr>
          <a:xfrm>
            <a:off x="7211119" y="3274200"/>
            <a:ext cx="1734056" cy="6120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Extend of information quality.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7" name="Abgerundetes Rechteck 26"/>
          <p:cNvSpPr/>
          <p:nvPr/>
        </p:nvSpPr>
        <p:spPr>
          <a:xfrm>
            <a:off x="152401" y="4147827"/>
            <a:ext cx="1800000" cy="7200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Use of an integrated central product &amp; service history.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8" name="Abgerundetes Rechteck 27"/>
          <p:cNvSpPr/>
          <p:nvPr/>
        </p:nvSpPr>
        <p:spPr>
          <a:xfrm>
            <a:off x="6333487" y="4489200"/>
            <a:ext cx="2611688" cy="6120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36000" rtlCol="0" anchor="ctr"/>
          <a:lstStyle/>
          <a:p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Product &amp; service information for training &amp; qualification issues.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14336" name="Gerade Verbindung mit Pfeil 14335"/>
          <p:cNvCxnSpPr/>
          <p:nvPr/>
        </p:nvCxnSpPr>
        <p:spPr>
          <a:xfrm>
            <a:off x="1952400" y="2392574"/>
            <a:ext cx="471600" cy="554400"/>
          </a:xfrm>
          <a:prstGeom prst="straightConnector1">
            <a:avLst/>
          </a:prstGeom>
          <a:ln w="19050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Gerade Verbindung mit Pfeil 35"/>
          <p:cNvCxnSpPr/>
          <p:nvPr/>
        </p:nvCxnSpPr>
        <p:spPr>
          <a:xfrm flipH="1">
            <a:off x="5867400" y="2302876"/>
            <a:ext cx="914400" cy="270302"/>
          </a:xfrm>
          <a:prstGeom prst="straightConnector1">
            <a:avLst/>
          </a:prstGeom>
          <a:ln w="19050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Gerade Verbindung mit Pfeil 38"/>
          <p:cNvCxnSpPr>
            <a:stCxn id="26" idx="1"/>
          </p:cNvCxnSpPr>
          <p:nvPr/>
        </p:nvCxnSpPr>
        <p:spPr>
          <a:xfrm flipH="1" flipV="1">
            <a:off x="6333487" y="3446008"/>
            <a:ext cx="877632" cy="134192"/>
          </a:xfrm>
          <a:prstGeom prst="straightConnector1">
            <a:avLst/>
          </a:prstGeom>
          <a:ln w="19050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Gerade Verbindung mit Pfeil 46"/>
          <p:cNvCxnSpPr/>
          <p:nvPr/>
        </p:nvCxnSpPr>
        <p:spPr>
          <a:xfrm flipH="1" flipV="1">
            <a:off x="4924425" y="4373274"/>
            <a:ext cx="1428112" cy="385926"/>
          </a:xfrm>
          <a:prstGeom prst="straightConnector1">
            <a:avLst/>
          </a:prstGeom>
          <a:ln w="19050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Gerade Verbindung mit Pfeil 49"/>
          <p:cNvCxnSpPr/>
          <p:nvPr/>
        </p:nvCxnSpPr>
        <p:spPr>
          <a:xfrm flipV="1">
            <a:off x="2152867" y="3591204"/>
            <a:ext cx="2038133" cy="860378"/>
          </a:xfrm>
          <a:prstGeom prst="straightConnector1">
            <a:avLst/>
          </a:prstGeom>
          <a:ln w="19050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Gerade Verbindung mit Pfeil 52"/>
          <p:cNvCxnSpPr/>
          <p:nvPr/>
        </p:nvCxnSpPr>
        <p:spPr>
          <a:xfrm flipV="1">
            <a:off x="1952401" y="4386147"/>
            <a:ext cx="1343249" cy="121680"/>
          </a:xfrm>
          <a:prstGeom prst="straightConnector1">
            <a:avLst/>
          </a:prstGeom>
          <a:ln w="19050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6059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3011" name="Rectangle 2" hidden="1"/>
          <p:cNvGraphicFramePr>
            <a:graphicFrameLocks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801539281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4" name="think-cell Folie" r:id="rId5" imgW="0" imgH="0" progId="TCLayout.ActiveDocument.1">
                  <p:embed/>
                </p:oleObj>
              </mc:Choice>
              <mc:Fallback>
                <p:oleObj name="think-cell Folie" r:id="rId5" imgW="0" imgH="0" progId="TCLayout.ActiveDocument.1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itel 1"/>
          <p:cNvSpPr txBox="1">
            <a:spLocks/>
          </p:cNvSpPr>
          <p:nvPr/>
        </p:nvSpPr>
        <p:spPr>
          <a:xfrm>
            <a:off x="491583" y="1371600"/>
            <a:ext cx="79260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 smtClean="0">
                <a:solidFill>
                  <a:srgbClr val="0067A6"/>
                </a:solidFill>
              </a:rPr>
              <a:t>Thank you for your kind attention</a:t>
            </a:r>
            <a:r>
              <a:rPr lang="en-US" sz="2000" dirty="0">
                <a:solidFill>
                  <a:srgbClr val="0067A6"/>
                </a:solidFill>
              </a:rPr>
              <a:t> </a:t>
            </a:r>
            <a:r>
              <a:rPr lang="en-US" sz="2000" dirty="0" smtClean="0">
                <a:solidFill>
                  <a:srgbClr val="0067A6"/>
                </a:solidFill>
              </a:rPr>
              <a:t>- Any questions?</a:t>
            </a:r>
            <a:endParaRPr lang="en-US" sz="2000" dirty="0">
              <a:solidFill>
                <a:srgbClr val="0067A6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2659641"/>
            <a:ext cx="8039100" cy="2674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0909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 txBox="1">
            <a:spLocks/>
          </p:cNvSpPr>
          <p:nvPr/>
        </p:nvSpPr>
        <p:spPr>
          <a:xfrm>
            <a:off x="151200" y="5700"/>
            <a:ext cx="8841600" cy="767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/>
              <a:t>Agenda</a:t>
            </a:r>
            <a:endParaRPr lang="en-US" sz="2400" dirty="0"/>
          </a:p>
        </p:txBody>
      </p:sp>
      <p:sp>
        <p:nvSpPr>
          <p:cNvPr id="23" name="Rechteck 22"/>
          <p:cNvSpPr/>
          <p:nvPr>
            <p:custDataLst>
              <p:tags r:id="rId1"/>
            </p:custDataLst>
          </p:nvPr>
        </p:nvSpPr>
        <p:spPr bwMode="gray">
          <a:xfrm>
            <a:off x="868932" y="1890922"/>
            <a:ext cx="7959091" cy="365760"/>
          </a:xfrm>
          <a:prstGeom prst="rect">
            <a:avLst/>
          </a:prstGeom>
          <a:noFill/>
          <a:ln w="0">
            <a:noFill/>
            <a:round/>
            <a:headEnd/>
            <a:tailEnd/>
          </a:ln>
          <a:effectLst/>
          <a:extLst/>
        </p:spPr>
        <p:txBody>
          <a:bodyPr lIns="101600" tIns="0" rIns="101600" bIns="0" rtlCol="0" anchor="ctr"/>
          <a:lstStyle/>
          <a:p>
            <a:pPr>
              <a:tabLst>
                <a:tab pos="7698740" algn="l"/>
              </a:tabLst>
            </a:pPr>
            <a:r>
              <a:rPr lang="en-US" sz="1600" b="1" kern="0" dirty="0" smtClean="0">
                <a:solidFill>
                  <a:srgbClr val="000000"/>
                </a:solidFill>
                <a:latin typeface="Arial"/>
              </a:rPr>
              <a:t>Motivation</a:t>
            </a:r>
            <a:endParaRPr lang="en-US" sz="1600" b="1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Rechteck 23"/>
          <p:cNvSpPr/>
          <p:nvPr>
            <p:custDataLst>
              <p:tags r:id="rId2"/>
            </p:custDataLst>
          </p:nvPr>
        </p:nvSpPr>
        <p:spPr bwMode="gray">
          <a:xfrm>
            <a:off x="376422" y="1890922"/>
            <a:ext cx="365759" cy="365761"/>
          </a:xfrm>
          <a:prstGeom prst="rect">
            <a:avLst/>
          </a:prstGeom>
          <a:solidFill>
            <a:srgbClr val="779EC9"/>
          </a:solidFill>
          <a:ln w="0">
            <a:noFill/>
            <a:round/>
            <a:headEnd/>
            <a:tailEnd/>
          </a:ln>
          <a:effectLst/>
          <a:ex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2</a:t>
            </a:r>
          </a:p>
        </p:txBody>
      </p:sp>
      <p:sp>
        <p:nvSpPr>
          <p:cNvPr id="25" name="Rechteck 24"/>
          <p:cNvSpPr/>
          <p:nvPr>
            <p:custDataLst>
              <p:tags r:id="rId3"/>
            </p:custDataLst>
          </p:nvPr>
        </p:nvSpPr>
        <p:spPr bwMode="gray">
          <a:xfrm>
            <a:off x="868932" y="1196752"/>
            <a:ext cx="7959091" cy="365760"/>
          </a:xfrm>
          <a:prstGeom prst="rect">
            <a:avLst/>
          </a:prstGeom>
          <a:solidFill>
            <a:srgbClr val="0067A6"/>
          </a:solidFill>
          <a:ln w="0">
            <a:noFill/>
            <a:round/>
            <a:headEnd/>
            <a:tailEnd/>
          </a:ln>
          <a:effectLst/>
          <a:extLst/>
        </p:spPr>
        <p:txBody>
          <a:bodyPr lIns="101600" tIns="0" rIns="101600" bIns="0"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7698740" algn="l"/>
              </a:tabLst>
              <a:defRPr/>
            </a:pPr>
            <a:r>
              <a:rPr lang="en-US" sz="1600" b="1" kern="0" dirty="0" smtClean="0">
                <a:solidFill>
                  <a:srgbClr val="FFFFFF"/>
                </a:solidFill>
                <a:latin typeface="Arial"/>
              </a:rPr>
              <a:t>FIR Institute - Introduction</a:t>
            </a:r>
            <a:endParaRPr kumimoji="0" lang="en-US" sz="16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6" name="Rechteck 25"/>
          <p:cNvSpPr/>
          <p:nvPr>
            <p:custDataLst>
              <p:tags r:id="rId4"/>
            </p:custDataLst>
          </p:nvPr>
        </p:nvSpPr>
        <p:spPr bwMode="gray">
          <a:xfrm>
            <a:off x="376422" y="1196752"/>
            <a:ext cx="365759" cy="365760"/>
          </a:xfrm>
          <a:prstGeom prst="rect">
            <a:avLst/>
          </a:prstGeom>
          <a:solidFill>
            <a:srgbClr val="DC1969"/>
          </a:solidFill>
          <a:ln w="0">
            <a:noFill/>
            <a:round/>
            <a:headEnd/>
            <a:tailEnd/>
          </a:ln>
          <a:effectLst/>
          <a:ex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1</a:t>
            </a:r>
          </a:p>
        </p:txBody>
      </p:sp>
      <p:sp>
        <p:nvSpPr>
          <p:cNvPr id="27" name="Rechteck 26"/>
          <p:cNvSpPr/>
          <p:nvPr>
            <p:custDataLst>
              <p:tags r:id="rId5"/>
            </p:custDataLst>
          </p:nvPr>
        </p:nvSpPr>
        <p:spPr bwMode="gray">
          <a:xfrm>
            <a:off x="868932" y="2585092"/>
            <a:ext cx="7959091" cy="365760"/>
          </a:xfrm>
          <a:prstGeom prst="rect">
            <a:avLst/>
          </a:prstGeom>
          <a:noFill/>
          <a:ln w="0">
            <a:noFill/>
            <a:round/>
            <a:headEnd/>
            <a:tailEnd/>
          </a:ln>
          <a:effectLst/>
          <a:extLst/>
        </p:spPr>
        <p:txBody>
          <a:bodyPr lIns="101600" tIns="0" rIns="101600" bIns="0" rtlCol="0" anchor="ctr"/>
          <a:lstStyle/>
          <a:p>
            <a:pPr>
              <a:tabLst>
                <a:tab pos="7698740" algn="l"/>
              </a:tabLst>
            </a:pPr>
            <a:r>
              <a:rPr lang="en-US" sz="1600" b="1" kern="0" dirty="0" smtClean="0">
                <a:solidFill>
                  <a:srgbClr val="000000"/>
                </a:solidFill>
                <a:latin typeface="Arial"/>
              </a:rPr>
              <a:t>Research Model &amp; Findings</a:t>
            </a:r>
            <a:endParaRPr lang="en-US" sz="1600" b="1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Rechteck 27"/>
          <p:cNvSpPr/>
          <p:nvPr>
            <p:custDataLst>
              <p:tags r:id="rId6"/>
            </p:custDataLst>
          </p:nvPr>
        </p:nvSpPr>
        <p:spPr bwMode="gray">
          <a:xfrm>
            <a:off x="376422" y="2585093"/>
            <a:ext cx="365759" cy="365761"/>
          </a:xfrm>
          <a:prstGeom prst="rect">
            <a:avLst/>
          </a:prstGeom>
          <a:solidFill>
            <a:srgbClr val="779EC9"/>
          </a:solidFill>
          <a:ln w="0">
            <a:noFill/>
            <a:round/>
            <a:headEnd/>
            <a:tailEnd/>
          </a:ln>
          <a:effectLst/>
          <a:ex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3</a:t>
            </a:r>
          </a:p>
        </p:txBody>
      </p:sp>
      <p:sp>
        <p:nvSpPr>
          <p:cNvPr id="29" name="Rechteck 28"/>
          <p:cNvSpPr/>
          <p:nvPr>
            <p:custDataLst>
              <p:tags r:id="rId7"/>
            </p:custDataLst>
          </p:nvPr>
        </p:nvSpPr>
        <p:spPr bwMode="gray">
          <a:xfrm>
            <a:off x="868932" y="3279263"/>
            <a:ext cx="7959091" cy="365760"/>
          </a:xfrm>
          <a:prstGeom prst="rect">
            <a:avLst/>
          </a:prstGeom>
          <a:noFill/>
          <a:ln w="0">
            <a:noFill/>
            <a:round/>
            <a:headEnd/>
            <a:tailEnd/>
          </a:ln>
          <a:effectLst/>
          <a:extLst/>
        </p:spPr>
        <p:txBody>
          <a:bodyPr lIns="101600" tIns="0" rIns="101600" bIns="0" rtlCol="0" anchor="ctr"/>
          <a:lstStyle/>
          <a:p>
            <a:pPr>
              <a:tabLst>
                <a:tab pos="7698740" algn="l"/>
              </a:tabLst>
            </a:pPr>
            <a:r>
              <a:rPr lang="en-US" sz="1600" b="1" kern="0" dirty="0" smtClean="0">
                <a:solidFill>
                  <a:srgbClr val="000000"/>
                </a:solidFill>
                <a:latin typeface="Arial"/>
              </a:rPr>
              <a:t>Summary &amp; Outlook</a:t>
            </a:r>
          </a:p>
        </p:txBody>
      </p:sp>
      <p:sp>
        <p:nvSpPr>
          <p:cNvPr id="30" name="Rechteck 29"/>
          <p:cNvSpPr/>
          <p:nvPr>
            <p:custDataLst>
              <p:tags r:id="rId8"/>
            </p:custDataLst>
          </p:nvPr>
        </p:nvSpPr>
        <p:spPr bwMode="gray">
          <a:xfrm>
            <a:off x="376422" y="3279263"/>
            <a:ext cx="365759" cy="365761"/>
          </a:xfrm>
          <a:prstGeom prst="rect">
            <a:avLst/>
          </a:prstGeom>
          <a:solidFill>
            <a:srgbClr val="779EC9"/>
          </a:solidFill>
          <a:ln w="0">
            <a:noFill/>
            <a:round/>
            <a:headEnd/>
            <a:tailEnd/>
          </a:ln>
          <a:effectLst/>
          <a:ex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30725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305800" y="6356350"/>
            <a:ext cx="381000" cy="365125"/>
          </a:xfrm>
        </p:spPr>
        <p:txBody>
          <a:bodyPr/>
          <a:lstStyle/>
          <a:p>
            <a:pPr algn="r"/>
            <a:fld id="{B6F15528-21DE-4FAA-801E-634DDDAF4B2B}" type="slidenum">
              <a:rPr lang="en-US" smtClean="0">
                <a:latin typeface="+mj-lt"/>
              </a:rPr>
              <a:pPr algn="r"/>
              <a:t>3</a:t>
            </a:fld>
            <a:endParaRPr lang="en-US" dirty="0">
              <a:latin typeface="+mj-lt"/>
            </a:endParaRPr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151200" y="5700"/>
            <a:ext cx="8841600" cy="7674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Where we come from: FIR - Institute of Industrial Management </a:t>
            </a:r>
            <a:br>
              <a:rPr lang="en-US" dirty="0" smtClean="0"/>
            </a:br>
            <a:r>
              <a:rPr lang="en-US" dirty="0" smtClean="0"/>
              <a:t>at RWTH Aachen </a:t>
            </a:r>
            <a:endParaRPr lang="en-US" dirty="0"/>
          </a:p>
        </p:txBody>
      </p:sp>
      <p:sp>
        <p:nvSpPr>
          <p:cNvPr id="10" name="Inhaltsplatzhalter 8"/>
          <p:cNvSpPr txBox="1">
            <a:spLocks/>
          </p:cNvSpPr>
          <p:nvPr/>
        </p:nvSpPr>
        <p:spPr>
          <a:xfrm>
            <a:off x="163356" y="1055649"/>
            <a:ext cx="5550076" cy="27666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" pitchFamily="2" charset="2"/>
              <a:buChar char="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3413" indent="-268288" algn="l" defTabSz="914400" rtl="0" eaLnBrk="1" latinLnBrk="0" hangingPunct="1">
              <a:spcBef>
                <a:spcPct val="20000"/>
              </a:spcBef>
              <a:buClr>
                <a:schemeClr val="tx2">
                  <a:lumMod val="75000"/>
                  <a:lumOff val="25000"/>
                </a:schemeClr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8525" indent="-273050" algn="l" defTabSz="914400" rtl="0" eaLnBrk="1" latinLnBrk="0" hangingPunct="1">
              <a:spcBef>
                <a:spcPct val="20000"/>
              </a:spcBef>
              <a:buClr>
                <a:schemeClr val="tx2">
                  <a:lumMod val="75000"/>
                  <a:lumOff val="25000"/>
                </a:schemeClr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500"/>
              </a:spcBef>
              <a:buFont typeface="Wingdings" pitchFamily="2" charset="2"/>
              <a:buNone/>
              <a:tabLst>
                <a:tab pos="1252538" algn="l"/>
              </a:tabLst>
            </a:pPr>
            <a:endParaRPr lang="en-US" sz="1400" b="1" dirty="0" smtClean="0">
              <a:solidFill>
                <a:schemeClr val="accent1"/>
              </a:solidFill>
              <a:latin typeface="+mj-lt"/>
            </a:endParaRPr>
          </a:p>
          <a:p>
            <a:pPr marL="0" indent="0">
              <a:spcBef>
                <a:spcPts val="500"/>
              </a:spcBef>
              <a:buFont typeface="Wingdings" pitchFamily="2" charset="2"/>
              <a:buNone/>
              <a:tabLst>
                <a:tab pos="1252538" algn="l"/>
              </a:tabLst>
            </a:pP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Founded: 	1953 by the federal state of NRW</a:t>
            </a:r>
          </a:p>
          <a:p>
            <a:pPr marL="0" indent="0">
              <a:spcBef>
                <a:spcPts val="500"/>
              </a:spcBef>
              <a:buNone/>
              <a:tabLst>
                <a:tab pos="1252538" algn="l"/>
              </a:tabLst>
            </a:pP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Purpose: 	Bridging between fundamental research and industrial 	application</a:t>
            </a:r>
          </a:p>
          <a:p>
            <a:pPr marL="0" indent="0">
              <a:spcBef>
                <a:spcPts val="500"/>
              </a:spcBef>
              <a:buNone/>
              <a:tabLst>
                <a:tab pos="1252538" algn="l"/>
              </a:tabLst>
            </a:pP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Key note: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	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„Shape 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the business 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organization 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of the company of the 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	future”</a:t>
            </a:r>
            <a:b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</a:b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Service 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offer: 	ca. 40 publicly funded projects. p.a.</a:t>
            </a:r>
            <a:b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</a:b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	ca. 60 industrial consulting projects p.a.</a:t>
            </a:r>
          </a:p>
          <a:p>
            <a:pPr marL="0" indent="0">
              <a:spcBef>
                <a:spcPts val="500"/>
              </a:spcBef>
              <a:buFont typeface="Wingdings" pitchFamily="2" charset="2"/>
              <a:buNone/>
              <a:tabLst>
                <a:tab pos="1252538" algn="l"/>
              </a:tabLst>
            </a:pP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Organization: 	4 Departments hosting 130 employees (approx. 45 	research associates)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11" name="Text Box 73"/>
          <p:cNvSpPr txBox="1">
            <a:spLocks noChangeArrowheads="1"/>
          </p:cNvSpPr>
          <p:nvPr/>
        </p:nvSpPr>
        <p:spPr bwMode="auto">
          <a:xfrm>
            <a:off x="7945998" y="3826330"/>
            <a:ext cx="1045602" cy="376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ADC3D9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46465A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1000" dirty="0" smtClean="0">
                <a:solidFill>
                  <a:srgbClr val="000000"/>
                </a:solidFill>
                <a:latin typeface="+mj-lt"/>
              </a:rPr>
              <a:t>General Manager</a:t>
            </a:r>
          </a:p>
          <a:p>
            <a:pPr algn="ctr">
              <a:lnSpc>
                <a:spcPct val="90000"/>
              </a:lnSpc>
            </a:pPr>
            <a:r>
              <a:rPr lang="en-US" sz="1000" dirty="0" smtClean="0">
                <a:solidFill>
                  <a:srgbClr val="000000"/>
                </a:solidFill>
                <a:latin typeface="+mj-lt"/>
              </a:rPr>
              <a:t>Prof. Volker Stich</a:t>
            </a:r>
            <a:endParaRPr lang="en-US" sz="10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2" name="Text Box 101"/>
          <p:cNvSpPr txBox="1">
            <a:spLocks noChangeArrowheads="1"/>
          </p:cNvSpPr>
          <p:nvPr/>
        </p:nvSpPr>
        <p:spPr bwMode="auto">
          <a:xfrm>
            <a:off x="5940152" y="3824524"/>
            <a:ext cx="936103" cy="376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ADC3D9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46465A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1000" dirty="0" smtClean="0">
                <a:solidFill>
                  <a:srgbClr val="000000"/>
                </a:solidFill>
                <a:latin typeface="+mj-lt"/>
              </a:rPr>
              <a:t>Director</a:t>
            </a:r>
          </a:p>
          <a:p>
            <a:pPr algn="ctr">
              <a:lnSpc>
                <a:spcPct val="90000"/>
              </a:lnSpc>
            </a:pPr>
            <a:r>
              <a:rPr lang="en-US" sz="1000" dirty="0" smtClean="0">
                <a:solidFill>
                  <a:srgbClr val="000000"/>
                </a:solidFill>
                <a:latin typeface="+mj-lt"/>
              </a:rPr>
              <a:t>Prof. </a:t>
            </a:r>
            <a:r>
              <a:rPr lang="en-US" sz="1000" dirty="0" err="1" smtClean="0">
                <a:solidFill>
                  <a:srgbClr val="000000"/>
                </a:solidFill>
                <a:latin typeface="+mj-lt"/>
              </a:rPr>
              <a:t>Günther</a:t>
            </a:r>
            <a:r>
              <a:rPr lang="en-US" sz="1000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1000" dirty="0" err="1" smtClean="0">
                <a:solidFill>
                  <a:srgbClr val="000000"/>
                </a:solidFill>
                <a:latin typeface="+mj-lt"/>
              </a:rPr>
              <a:t>Schuh</a:t>
            </a:r>
            <a:endParaRPr lang="en-US" sz="10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2454277" y="4408449"/>
            <a:ext cx="2088000" cy="28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rIns="0" rtlCol="0" anchor="ctr" anchorCtr="0">
            <a:noAutofit/>
          </a:bodyPr>
          <a:lstStyle/>
          <a:p>
            <a:pPr algn="ctr"/>
            <a:r>
              <a:rPr lang="en-US" sz="1400" dirty="0" smtClean="0">
                <a:solidFill>
                  <a:schemeClr val="accent1"/>
                </a:solidFill>
                <a:latin typeface="+mj-lt"/>
              </a:rPr>
              <a:t>Service Management</a:t>
            </a:r>
            <a:endParaRPr lang="en-US" sz="140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4637186" y="4408449"/>
            <a:ext cx="2088000" cy="28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rIns="0" rtlCol="0" anchor="ctr" anchorCtr="0">
            <a:noAutofit/>
          </a:bodyPr>
          <a:lstStyle/>
          <a:p>
            <a:pPr algn="ctr"/>
            <a:r>
              <a:rPr lang="en-US" sz="1400" dirty="0" smtClean="0">
                <a:solidFill>
                  <a:schemeClr val="accent1"/>
                </a:solidFill>
                <a:latin typeface="+mj-lt"/>
              </a:rPr>
              <a:t>Information Management</a:t>
            </a:r>
            <a:endParaRPr lang="en-US" sz="140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6781800" y="4408449"/>
            <a:ext cx="2088000" cy="284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rIns="0" rtlCol="0" anchor="ctr" anchorCtr="0">
            <a:noAutofit/>
          </a:bodyPr>
          <a:lstStyle/>
          <a:p>
            <a:pPr algn="ctr"/>
            <a:r>
              <a:rPr lang="en-US" sz="1400" dirty="0" smtClean="0">
                <a:solidFill>
                  <a:schemeClr val="accent1"/>
                </a:solidFill>
                <a:latin typeface="+mj-lt"/>
              </a:rPr>
              <a:t>Production Management</a:t>
            </a:r>
            <a:endParaRPr lang="en-US" sz="140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2667000" y="4726632"/>
            <a:ext cx="2052000" cy="1293168"/>
          </a:xfrm>
          <a:prstGeom prst="rect">
            <a:avLst/>
          </a:prstGeom>
          <a:noFill/>
          <a:ln>
            <a:noFill/>
          </a:ln>
        </p:spPr>
        <p:txBody>
          <a:bodyPr wrap="square" lIns="36000" rIns="0" rtlCol="0" anchor="ctr" anchorCtr="0">
            <a:noAutofit/>
          </a:bodyPr>
          <a:lstStyle/>
          <a:p>
            <a:pPr marL="179388" indent="-179388" algn="l"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Service-Engineering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marL="179388" indent="-179388" algn="l"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Lean Services</a:t>
            </a:r>
          </a:p>
          <a:p>
            <a:pPr marL="179388" indent="-179388" algn="l"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Community-Management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marL="179388" indent="-179388" algn="l"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14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Competence-Center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: Maintenance, Service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4665761" y="4653924"/>
            <a:ext cx="2052000" cy="1293168"/>
          </a:xfrm>
          <a:prstGeom prst="rect">
            <a:avLst/>
          </a:prstGeom>
          <a:noFill/>
          <a:ln>
            <a:noFill/>
          </a:ln>
        </p:spPr>
        <p:txBody>
          <a:bodyPr wrap="square" lIns="36000" rIns="0" rtlCol="0" anchor="ctr" anchorCtr="0">
            <a:noAutofit/>
          </a:bodyPr>
          <a:lstStyle/>
          <a:p>
            <a:pPr marL="179388" indent="-179388" algn="l"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Information-Logistics</a:t>
            </a:r>
          </a:p>
          <a:p>
            <a:pPr marL="179388" indent="-179388" algn="l"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Information-Technology Management</a:t>
            </a:r>
          </a:p>
          <a:p>
            <a:pPr marL="179388" indent="-179388" algn="l"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14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Competence-Center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: </a:t>
            </a:r>
            <a:b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</a:b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Information Technology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6858968" y="4653923"/>
            <a:ext cx="2051999" cy="1516419"/>
          </a:xfrm>
          <a:prstGeom prst="rect">
            <a:avLst/>
          </a:prstGeom>
          <a:noFill/>
          <a:ln>
            <a:noFill/>
          </a:ln>
        </p:spPr>
        <p:txBody>
          <a:bodyPr wrap="square" lIns="36000" rIns="0" rtlCol="0" anchor="ctr" anchorCtr="0">
            <a:noAutofit/>
          </a:bodyPr>
          <a:lstStyle/>
          <a:p>
            <a:pPr marL="179388" indent="-179388" algn="l"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Supply-Chain-Design</a:t>
            </a:r>
          </a:p>
          <a:p>
            <a:pPr marL="179388" indent="-179388" algn="l"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Order Processing Management</a:t>
            </a:r>
          </a:p>
          <a:p>
            <a:pPr marL="179388" indent="-179388" algn="l"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Logistic-Management</a:t>
            </a:r>
          </a:p>
          <a:p>
            <a:pPr marL="179388" indent="-179388" algn="l"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14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Competence-Center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: </a:t>
            </a:r>
            <a:b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</a:b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Logistics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19" name="Picture 36"/>
          <p:cNvPicPr>
            <a:picLocks noChangeAspect="1" noChangeArrowheads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2760120"/>
            <a:ext cx="932054" cy="1028572"/>
          </a:xfrm>
          <a:prstGeom prst="rect">
            <a:avLst/>
          </a:prstGeom>
          <a:noFill/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37"/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758979"/>
            <a:ext cx="936103" cy="1028572"/>
          </a:xfrm>
          <a:prstGeom prst="rect">
            <a:avLst/>
          </a:prstGeom>
          <a:noFill/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Textfeld 20"/>
          <p:cNvSpPr txBox="1"/>
          <p:nvPr/>
        </p:nvSpPr>
        <p:spPr>
          <a:xfrm>
            <a:off x="161925" y="4408449"/>
            <a:ext cx="2088000" cy="288000"/>
          </a:xfrm>
          <a:prstGeom prst="rect">
            <a:avLst/>
          </a:prstGeom>
          <a:noFill/>
          <a:ln>
            <a:noFill/>
          </a:ln>
        </p:spPr>
        <p:txBody>
          <a:bodyPr wrap="square" lIns="0" rIns="0" rtlCol="0" anchor="ctr" anchorCtr="0">
            <a:noAutofit/>
          </a:bodyPr>
          <a:lstStyle/>
          <a:p>
            <a:pPr algn="ctr"/>
            <a:r>
              <a:rPr lang="en-US" sz="1400" dirty="0" smtClean="0">
                <a:solidFill>
                  <a:schemeClr val="accent1"/>
                </a:solidFill>
                <a:latin typeface="+mj-lt"/>
              </a:rPr>
              <a:t>Business Transformation</a:t>
            </a:r>
            <a:endParaRPr lang="en-US" sz="140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22" name="Textfeld 21"/>
          <p:cNvSpPr txBox="1"/>
          <p:nvPr/>
        </p:nvSpPr>
        <p:spPr>
          <a:xfrm>
            <a:off x="261938" y="4653924"/>
            <a:ext cx="2059777" cy="1293168"/>
          </a:xfrm>
          <a:prstGeom prst="rect">
            <a:avLst/>
          </a:prstGeom>
          <a:noFill/>
          <a:ln>
            <a:noFill/>
          </a:ln>
        </p:spPr>
        <p:txBody>
          <a:bodyPr wrap="square" lIns="36000" rIns="0" rtlCol="0" anchor="ctr" anchorCtr="0">
            <a:noAutofit/>
          </a:bodyPr>
          <a:lstStyle/>
          <a:p>
            <a:pPr marL="179388" indent="-179388" algn="l"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Transformation Strategy</a:t>
            </a:r>
          </a:p>
          <a:p>
            <a:pPr marL="179388" indent="-179388" algn="l"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Transformation Design</a:t>
            </a:r>
          </a:p>
          <a:p>
            <a:pPr marL="179388" indent="-179388" algn="l"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Leadership</a:t>
            </a:r>
          </a:p>
          <a:p>
            <a:pPr marL="179388" indent="-179388" algn="l">
              <a:buClr>
                <a:schemeClr val="accent1"/>
              </a:buClr>
              <a:buFont typeface="Wingdings" pitchFamily="2" charset="2"/>
              <a:buChar char="§"/>
            </a:pP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marL="179388" indent="-179388" algn="l">
              <a:buClr>
                <a:schemeClr val="accent1"/>
              </a:buClr>
              <a:buFont typeface="Wingdings" pitchFamily="2" charset="2"/>
              <a:buChar char="§"/>
            </a:pP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23" name="Picture 2" descr="C:\Cache\Temporäre Internetdateien\Content.Outlook\39RQOAOE\_DSCN1648 (2)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64" t="25280" b="17523"/>
          <a:stretch/>
        </p:blipFill>
        <p:spPr bwMode="auto">
          <a:xfrm>
            <a:off x="5940153" y="1091885"/>
            <a:ext cx="2945706" cy="1563964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C:\Users\bh2\Desktop\p_kampker_achim_20141127.jpg"/>
          <p:cNvPicPr>
            <a:picLocks noChangeAspect="1" noChangeArrowheads="1"/>
          </p:cNvPicPr>
          <p:nvPr/>
        </p:nvPicPr>
        <p:blipFill>
          <a:blip r:embed="rId6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962" y="2758979"/>
            <a:ext cx="792088" cy="1028572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feld 24"/>
          <p:cNvSpPr txBox="1"/>
          <p:nvPr/>
        </p:nvSpPr>
        <p:spPr>
          <a:xfrm>
            <a:off x="6868775" y="3824418"/>
            <a:ext cx="1087601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ADC3D9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46465A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defPPr>
              <a:defRPr lang="de-DE"/>
            </a:defPPr>
            <a:lvl1pPr algn="ctr" eaLnBrk="0" hangingPunct="0">
              <a:lnSpc>
                <a:spcPct val="90000"/>
              </a:lnSpc>
              <a:defRPr sz="1000">
                <a:solidFill>
                  <a:srgbClr val="000000"/>
                </a:solidFill>
              </a:defRPr>
            </a:lvl1pPr>
            <a:lvl2pPr marL="742950" indent="-285750" eaLnBrk="0" hangingPunct="0">
              <a:defRPr>
                <a:latin typeface="Arial" pitchFamily="34" charset="0"/>
              </a:defRPr>
            </a:lvl2pPr>
            <a:lvl3pPr marL="1143000" indent="-228600" eaLnBrk="0" hangingPunct="0">
              <a:defRPr>
                <a:latin typeface="Arial" pitchFamily="34" charset="0"/>
              </a:defRPr>
            </a:lvl3pPr>
            <a:lvl4pPr marL="1600200" indent="-228600" eaLnBrk="0" hangingPunct="0">
              <a:defRPr>
                <a:latin typeface="Arial" pitchFamily="34" charset="0"/>
              </a:defRPr>
            </a:lvl4pPr>
            <a:lvl5pPr marL="2057400" indent="-228600" eaLnBrk="0" hangingPunct="0">
              <a:defRPr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9pPr>
          </a:lstStyle>
          <a:p>
            <a:r>
              <a:rPr lang="en-US" dirty="0" smtClean="0">
                <a:latin typeface="+mj-lt"/>
              </a:rPr>
              <a:t>Director </a:t>
            </a:r>
          </a:p>
          <a:p>
            <a:r>
              <a:rPr lang="en-US" dirty="0" smtClean="0">
                <a:latin typeface="+mj-lt"/>
              </a:rPr>
              <a:t>Prof. Achim </a:t>
            </a:r>
            <a:r>
              <a:rPr lang="en-US" dirty="0" err="1" smtClean="0">
                <a:latin typeface="+mj-lt"/>
              </a:rPr>
              <a:t>Kampker</a:t>
            </a:r>
            <a:endParaRPr lang="en-US" dirty="0">
              <a:latin typeface="+mj-lt"/>
            </a:endParaRPr>
          </a:p>
        </p:txBody>
      </p:sp>
      <p:sp>
        <p:nvSpPr>
          <p:cNvPr id="29" name="Textplatzhalter 13"/>
          <p:cNvSpPr txBox="1">
            <a:spLocks/>
          </p:cNvSpPr>
          <p:nvPr/>
        </p:nvSpPr>
        <p:spPr>
          <a:xfrm>
            <a:off x="207442" y="4062217"/>
            <a:ext cx="4318782" cy="288000"/>
          </a:xfrm>
          <a:prstGeom prst="rect">
            <a:avLst/>
          </a:prstGeom>
        </p:spPr>
        <p:txBody>
          <a:bodyPr wrap="none" lIns="36000" tIns="0" rIns="0" bIns="36000" anchor="b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" pitchFamily="2" charset="2"/>
              <a:buNone/>
              <a:defRPr lang="de-DE" sz="1400" b="0" i="0" kern="1200" dirty="0">
                <a:solidFill>
                  <a:schemeClr val="accent1"/>
                </a:solidFill>
                <a:latin typeface="Arial"/>
                <a:ea typeface="+mn-ea"/>
                <a:cs typeface="+mn-cs"/>
              </a:defRPr>
            </a:lvl1pPr>
            <a:lvl2pPr marL="633413" indent="-268288" algn="l" defTabSz="914400" rtl="0" eaLnBrk="1" latinLnBrk="0" hangingPunct="1">
              <a:spcBef>
                <a:spcPct val="20000"/>
              </a:spcBef>
              <a:buClr>
                <a:schemeClr val="tx2">
                  <a:lumMod val="75000"/>
                  <a:lumOff val="25000"/>
                </a:schemeClr>
              </a:buClr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8525" indent="-273050" algn="l" defTabSz="914400" rtl="0" eaLnBrk="1" latinLnBrk="0" hangingPunct="1">
              <a:spcBef>
                <a:spcPct val="20000"/>
              </a:spcBef>
              <a:buClr>
                <a:schemeClr val="tx2">
                  <a:lumMod val="75000"/>
                  <a:lumOff val="25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latin typeface="+mj-lt"/>
              </a:rPr>
              <a:t>Our Topics</a:t>
            </a:r>
          </a:p>
        </p:txBody>
      </p:sp>
      <p:grpSp>
        <p:nvGrpSpPr>
          <p:cNvPr id="30" name="Gruppieren 29"/>
          <p:cNvGrpSpPr/>
          <p:nvPr/>
        </p:nvGrpSpPr>
        <p:grpSpPr>
          <a:xfrm>
            <a:off x="245542" y="1079957"/>
            <a:ext cx="5427169" cy="2707594"/>
            <a:chOff x="236017" y="1162812"/>
            <a:chExt cx="5046651" cy="2652443"/>
          </a:xfrm>
        </p:grpSpPr>
        <p:cxnSp>
          <p:nvCxnSpPr>
            <p:cNvPr id="31" name="Gerade Verbindung 30"/>
            <p:cNvCxnSpPr/>
            <p:nvPr/>
          </p:nvCxnSpPr>
          <p:spPr>
            <a:xfrm flipV="1">
              <a:off x="236017" y="1162812"/>
              <a:ext cx="5038863" cy="4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Gerade Verbindung 31"/>
            <p:cNvCxnSpPr/>
            <p:nvPr/>
          </p:nvCxnSpPr>
          <p:spPr>
            <a:xfrm flipV="1">
              <a:off x="5282668" y="1166801"/>
              <a:ext cx="0" cy="2648454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Textplatzhalter 13"/>
          <p:cNvSpPr txBox="1">
            <a:spLocks/>
          </p:cNvSpPr>
          <p:nvPr/>
        </p:nvSpPr>
        <p:spPr>
          <a:xfrm>
            <a:off x="207442" y="827049"/>
            <a:ext cx="1044656" cy="288000"/>
          </a:xfrm>
          <a:prstGeom prst="rect">
            <a:avLst/>
          </a:prstGeom>
        </p:spPr>
        <p:txBody>
          <a:bodyPr wrap="none" lIns="36000" tIns="0" rIns="0" bIns="36000" anchor="b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" pitchFamily="2" charset="2"/>
              <a:buNone/>
              <a:defRPr lang="de-DE" sz="1400" b="0" i="0" kern="1200" dirty="0">
                <a:solidFill>
                  <a:schemeClr val="accent1"/>
                </a:solidFill>
                <a:latin typeface="Arial"/>
                <a:ea typeface="+mn-ea"/>
                <a:cs typeface="+mn-cs"/>
              </a:defRPr>
            </a:lvl1pPr>
            <a:lvl2pPr marL="633413" indent="-268288" algn="l" defTabSz="914400" rtl="0" eaLnBrk="1" latinLnBrk="0" hangingPunct="1">
              <a:spcBef>
                <a:spcPct val="20000"/>
              </a:spcBef>
              <a:buClr>
                <a:schemeClr val="tx2">
                  <a:lumMod val="75000"/>
                  <a:lumOff val="25000"/>
                </a:schemeClr>
              </a:buClr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8525" indent="-273050" algn="l" defTabSz="914400" rtl="0" eaLnBrk="1" latinLnBrk="0" hangingPunct="1">
              <a:spcBef>
                <a:spcPct val="20000"/>
              </a:spcBef>
              <a:buClr>
                <a:schemeClr val="tx2">
                  <a:lumMod val="75000"/>
                  <a:lumOff val="25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latin typeface="+mj-lt"/>
              </a:rPr>
              <a:t>Facts</a:t>
            </a:r>
          </a:p>
        </p:txBody>
      </p:sp>
      <p:grpSp>
        <p:nvGrpSpPr>
          <p:cNvPr id="35" name="Gruppieren 34"/>
          <p:cNvGrpSpPr/>
          <p:nvPr/>
        </p:nvGrpSpPr>
        <p:grpSpPr>
          <a:xfrm>
            <a:off x="245542" y="4332249"/>
            <a:ext cx="8640316" cy="1692000"/>
            <a:chOff x="236017" y="1162812"/>
            <a:chExt cx="5046651" cy="2652443"/>
          </a:xfrm>
        </p:grpSpPr>
        <p:cxnSp>
          <p:nvCxnSpPr>
            <p:cNvPr id="36" name="Gerade Verbindung 35"/>
            <p:cNvCxnSpPr/>
            <p:nvPr/>
          </p:nvCxnSpPr>
          <p:spPr>
            <a:xfrm flipV="1">
              <a:off x="236017" y="1162812"/>
              <a:ext cx="5038863" cy="4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Gerade Verbindung 36"/>
            <p:cNvCxnSpPr/>
            <p:nvPr/>
          </p:nvCxnSpPr>
          <p:spPr>
            <a:xfrm flipV="1">
              <a:off x="5282668" y="1166801"/>
              <a:ext cx="0" cy="2648454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 txBox="1">
            <a:spLocks/>
          </p:cNvSpPr>
          <p:nvPr/>
        </p:nvSpPr>
        <p:spPr>
          <a:xfrm>
            <a:off x="151200" y="5700"/>
            <a:ext cx="8841600" cy="767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23" name="Rechteck 22"/>
          <p:cNvSpPr/>
          <p:nvPr>
            <p:custDataLst>
              <p:tags r:id="rId1"/>
            </p:custDataLst>
          </p:nvPr>
        </p:nvSpPr>
        <p:spPr bwMode="gray">
          <a:xfrm>
            <a:off x="868932" y="1890922"/>
            <a:ext cx="7959091" cy="365760"/>
          </a:xfrm>
          <a:prstGeom prst="rect">
            <a:avLst/>
          </a:prstGeom>
          <a:solidFill>
            <a:srgbClr val="0067A6"/>
          </a:solidFill>
          <a:ln w="0">
            <a:noFill/>
            <a:round/>
            <a:headEnd/>
            <a:tailEnd/>
          </a:ln>
          <a:effectLst/>
          <a:extLst/>
        </p:spPr>
        <p:txBody>
          <a:bodyPr lIns="101600" tIns="0" rIns="101600" bIns="0" rtlCol="0" anchor="ctr"/>
          <a:lstStyle/>
          <a:p>
            <a:pPr>
              <a:tabLst>
                <a:tab pos="7698740" algn="l"/>
              </a:tabLst>
            </a:pPr>
            <a:r>
              <a:rPr lang="en-US" sz="1600" b="1" kern="0" dirty="0" smtClean="0">
                <a:solidFill>
                  <a:srgbClr val="FFFFFF"/>
                </a:solidFill>
                <a:latin typeface="Arial"/>
              </a:rPr>
              <a:t>Motivation</a:t>
            </a:r>
            <a:endParaRPr lang="en-US" sz="1600" b="1" kern="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4" name="Rechteck 23"/>
          <p:cNvSpPr/>
          <p:nvPr>
            <p:custDataLst>
              <p:tags r:id="rId2"/>
            </p:custDataLst>
          </p:nvPr>
        </p:nvSpPr>
        <p:spPr bwMode="gray">
          <a:xfrm>
            <a:off x="376422" y="1890922"/>
            <a:ext cx="365759" cy="365761"/>
          </a:xfrm>
          <a:prstGeom prst="rect">
            <a:avLst/>
          </a:prstGeom>
          <a:solidFill>
            <a:srgbClr val="DC1969"/>
          </a:solidFill>
          <a:ln w="0">
            <a:noFill/>
            <a:round/>
            <a:headEnd/>
            <a:tailEnd/>
          </a:ln>
          <a:effectLst/>
          <a:extLst/>
        </p:spPr>
        <p:txBody>
          <a:bodyPr lIns="0" tIns="0" rIns="0" bIns="0" rtlCol="0" anchor="ctr"/>
          <a:lstStyle/>
          <a:p>
            <a:pPr algn="ctr"/>
            <a:r>
              <a:rPr lang="en-US" sz="1600" b="1" kern="0" dirty="0" smtClean="0">
                <a:solidFill>
                  <a:srgbClr val="FFFFFF"/>
                </a:solidFill>
                <a:latin typeface="Arial"/>
              </a:rPr>
              <a:t>2</a:t>
            </a:r>
            <a:endParaRPr lang="en-US" sz="1600" b="1" kern="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5" name="Rechteck 24"/>
          <p:cNvSpPr/>
          <p:nvPr>
            <p:custDataLst>
              <p:tags r:id="rId3"/>
            </p:custDataLst>
          </p:nvPr>
        </p:nvSpPr>
        <p:spPr bwMode="gray">
          <a:xfrm>
            <a:off x="868932" y="1196752"/>
            <a:ext cx="7959091" cy="365760"/>
          </a:xfrm>
          <a:prstGeom prst="rect">
            <a:avLst/>
          </a:prstGeom>
          <a:noFill/>
          <a:ln w="0">
            <a:noFill/>
            <a:round/>
            <a:headEnd/>
            <a:tailEnd/>
          </a:ln>
          <a:effectLst/>
          <a:extLst/>
        </p:spPr>
        <p:txBody>
          <a:bodyPr lIns="101600" tIns="0" rIns="101600" bIns="0" rtlCol="0" anchor="ctr"/>
          <a:lstStyle/>
          <a:p>
            <a:pPr>
              <a:tabLst>
                <a:tab pos="7698740" algn="l"/>
              </a:tabLst>
            </a:pPr>
            <a:r>
              <a:rPr lang="en-US" sz="1600" b="1" kern="0" dirty="0" smtClean="0">
                <a:solidFill>
                  <a:srgbClr val="000000"/>
                </a:solidFill>
                <a:latin typeface="Arial"/>
              </a:rPr>
              <a:t>FIR Institute - Introduction</a:t>
            </a:r>
            <a:endParaRPr lang="en-US" sz="1600" b="1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" name="Rechteck 25"/>
          <p:cNvSpPr/>
          <p:nvPr>
            <p:custDataLst>
              <p:tags r:id="rId4"/>
            </p:custDataLst>
          </p:nvPr>
        </p:nvSpPr>
        <p:spPr bwMode="gray">
          <a:xfrm>
            <a:off x="376422" y="1196752"/>
            <a:ext cx="365759" cy="365760"/>
          </a:xfrm>
          <a:prstGeom prst="rect">
            <a:avLst/>
          </a:prstGeom>
          <a:solidFill>
            <a:srgbClr val="779EC9"/>
          </a:solidFill>
          <a:ln w="0">
            <a:noFill/>
            <a:round/>
            <a:headEnd/>
            <a:tailEnd/>
          </a:ln>
          <a:effectLst/>
          <a:extLst/>
        </p:spPr>
        <p:txBody>
          <a:bodyPr lIns="0" tIns="0" rIns="0" bIns="0" rtlCol="0" anchor="ctr"/>
          <a:lstStyle/>
          <a:p>
            <a:pPr algn="ctr"/>
            <a:r>
              <a:rPr lang="en-US" sz="1600" b="1" kern="0" dirty="0" smtClean="0">
                <a:solidFill>
                  <a:srgbClr val="FFFFFF"/>
                </a:solidFill>
                <a:latin typeface="Arial"/>
              </a:rPr>
              <a:t>1</a:t>
            </a:r>
            <a:endParaRPr lang="en-US" sz="1600" b="1" kern="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7" name="Rechteck 26"/>
          <p:cNvSpPr/>
          <p:nvPr>
            <p:custDataLst>
              <p:tags r:id="rId5"/>
            </p:custDataLst>
          </p:nvPr>
        </p:nvSpPr>
        <p:spPr bwMode="gray">
          <a:xfrm>
            <a:off x="868932" y="2585092"/>
            <a:ext cx="7959091" cy="365760"/>
          </a:xfrm>
          <a:prstGeom prst="rect">
            <a:avLst/>
          </a:prstGeom>
          <a:noFill/>
          <a:ln w="0">
            <a:noFill/>
            <a:round/>
            <a:headEnd/>
            <a:tailEnd/>
          </a:ln>
          <a:effectLst/>
          <a:extLst/>
        </p:spPr>
        <p:txBody>
          <a:bodyPr lIns="101600" tIns="0" rIns="101600" bIns="0" rtlCol="0" anchor="ctr"/>
          <a:lstStyle/>
          <a:p>
            <a:pPr>
              <a:tabLst>
                <a:tab pos="7698740" algn="l"/>
              </a:tabLst>
            </a:pPr>
            <a:r>
              <a:rPr lang="en-US" sz="1600" b="1" kern="0" dirty="0" smtClean="0">
                <a:solidFill>
                  <a:srgbClr val="000000"/>
                </a:solidFill>
                <a:latin typeface="Arial"/>
              </a:rPr>
              <a:t>Research Model &amp; Findings</a:t>
            </a:r>
            <a:endParaRPr lang="en-US" sz="1600" b="1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Rechteck 27"/>
          <p:cNvSpPr/>
          <p:nvPr>
            <p:custDataLst>
              <p:tags r:id="rId6"/>
            </p:custDataLst>
          </p:nvPr>
        </p:nvSpPr>
        <p:spPr bwMode="gray">
          <a:xfrm>
            <a:off x="376422" y="2585093"/>
            <a:ext cx="365759" cy="365761"/>
          </a:xfrm>
          <a:prstGeom prst="rect">
            <a:avLst/>
          </a:prstGeom>
          <a:solidFill>
            <a:srgbClr val="779EC9"/>
          </a:solidFill>
          <a:ln w="0">
            <a:noFill/>
            <a:round/>
            <a:headEnd/>
            <a:tailEnd/>
          </a:ln>
          <a:effectLst/>
          <a:ex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3</a:t>
            </a:r>
          </a:p>
        </p:txBody>
      </p:sp>
      <p:sp>
        <p:nvSpPr>
          <p:cNvPr id="29" name="Rechteck 28"/>
          <p:cNvSpPr/>
          <p:nvPr>
            <p:custDataLst>
              <p:tags r:id="rId7"/>
            </p:custDataLst>
          </p:nvPr>
        </p:nvSpPr>
        <p:spPr bwMode="gray">
          <a:xfrm>
            <a:off x="868932" y="3279263"/>
            <a:ext cx="7959091" cy="365760"/>
          </a:xfrm>
          <a:prstGeom prst="rect">
            <a:avLst/>
          </a:prstGeom>
          <a:noFill/>
          <a:ln w="0">
            <a:noFill/>
            <a:round/>
            <a:headEnd/>
            <a:tailEnd/>
          </a:ln>
          <a:effectLst/>
          <a:extLst/>
        </p:spPr>
        <p:txBody>
          <a:bodyPr lIns="101600" tIns="0" rIns="101600" bIns="0" rtlCol="0" anchor="ctr"/>
          <a:lstStyle/>
          <a:p>
            <a:pPr>
              <a:tabLst>
                <a:tab pos="7698740" algn="l"/>
              </a:tabLst>
            </a:pPr>
            <a:r>
              <a:rPr lang="en-US" sz="1600" b="1" kern="0" dirty="0" smtClean="0">
                <a:solidFill>
                  <a:srgbClr val="000000"/>
                </a:solidFill>
                <a:latin typeface="Arial"/>
              </a:rPr>
              <a:t>Summary &amp; Outlook</a:t>
            </a:r>
            <a:endParaRPr lang="en-US" sz="1600" b="1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Rechteck 29"/>
          <p:cNvSpPr/>
          <p:nvPr>
            <p:custDataLst>
              <p:tags r:id="rId8"/>
            </p:custDataLst>
          </p:nvPr>
        </p:nvSpPr>
        <p:spPr bwMode="gray">
          <a:xfrm>
            <a:off x="376422" y="3279263"/>
            <a:ext cx="365759" cy="365761"/>
          </a:xfrm>
          <a:prstGeom prst="rect">
            <a:avLst/>
          </a:prstGeom>
          <a:solidFill>
            <a:srgbClr val="779EC9"/>
          </a:solidFill>
          <a:ln w="0">
            <a:noFill/>
            <a:round/>
            <a:headEnd/>
            <a:tailEnd/>
          </a:ln>
          <a:effectLst/>
          <a:ex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833213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/>
          <p:nvPr/>
        </p:nvSpPr>
        <p:spPr>
          <a:xfrm>
            <a:off x="533400" y="1600200"/>
            <a:ext cx="8153400" cy="31393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200" dirty="0" smtClean="0">
                <a:solidFill>
                  <a:srgbClr val="4D4D4F"/>
                </a:solidFill>
                <a:latin typeface="+mj-lt"/>
                <a:cs typeface="Arial" pitchFamily="34" charset="0"/>
              </a:rPr>
              <a:t>“In every manufacturing segment today, the competitive battleground is changing dramatically… </a:t>
            </a:r>
            <a:r>
              <a:rPr lang="en-US" sz="3600" dirty="0" smtClean="0">
                <a:solidFill>
                  <a:srgbClr val="236192"/>
                </a:solidFill>
                <a:latin typeface="+mj-lt"/>
                <a:cs typeface="Arial" pitchFamily="34" charset="0"/>
              </a:rPr>
              <a:t>customers will be won or lost</a:t>
            </a:r>
            <a:r>
              <a:rPr lang="en-US" sz="3600" dirty="0" smtClean="0">
                <a:solidFill>
                  <a:srgbClr val="0397D6"/>
                </a:solidFill>
                <a:latin typeface="+mj-lt"/>
                <a:cs typeface="Arial" pitchFamily="34" charset="0"/>
              </a:rPr>
              <a:t> </a:t>
            </a:r>
            <a:r>
              <a:rPr lang="en-US" sz="3200" dirty="0" smtClean="0">
                <a:solidFill>
                  <a:srgbClr val="4D4D4F"/>
                </a:solidFill>
                <a:latin typeface="+mj-lt"/>
                <a:cs typeface="Arial" pitchFamily="34" charset="0"/>
              </a:rPr>
              <a:t>and financial targets will be hit or missed based on the </a:t>
            </a:r>
            <a:r>
              <a:rPr lang="en-US" sz="3600" dirty="0" smtClean="0">
                <a:solidFill>
                  <a:srgbClr val="236192"/>
                </a:solidFill>
                <a:latin typeface="+mj-lt"/>
                <a:cs typeface="Arial" pitchFamily="34" charset="0"/>
              </a:rPr>
              <a:t>efficiency and quality of service delivery</a:t>
            </a:r>
            <a:r>
              <a:rPr lang="en-US" sz="3200" dirty="0" smtClean="0">
                <a:solidFill>
                  <a:srgbClr val="4D4D4F"/>
                </a:solidFill>
                <a:latin typeface="+mj-lt"/>
                <a:cs typeface="Arial" pitchFamily="34" charset="0"/>
              </a:rPr>
              <a:t>.”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10200" y="4603888"/>
            <a:ext cx="2921198" cy="215444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>
              <a:defRPr/>
            </a:pPr>
            <a:r>
              <a:rPr lang="en-US" sz="1400" kern="0" dirty="0" smtClean="0">
                <a:solidFill>
                  <a:srgbClr val="FFFFFF">
                    <a:lumMod val="50000"/>
                  </a:srgbClr>
                </a:solidFill>
                <a:latin typeface="Arial Narrow" pitchFamily="34" charset="0"/>
              </a:rPr>
              <a:t>– Blumberg (2010)</a:t>
            </a:r>
            <a:endParaRPr lang="en-US" sz="1400" kern="0" dirty="0">
              <a:solidFill>
                <a:srgbClr val="FFFFFF">
                  <a:lumMod val="50000"/>
                </a:srgbClr>
              </a:solidFill>
              <a:latin typeface="Arial Narrow" pitchFamily="34" charset="0"/>
            </a:endParaRPr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151200" y="5700"/>
            <a:ext cx="7926000" cy="7674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Companies in the manufacturing industry are shifting towards a more service-oriented business model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305800" y="6356350"/>
            <a:ext cx="381000" cy="365125"/>
          </a:xfrm>
        </p:spPr>
        <p:txBody>
          <a:bodyPr/>
          <a:lstStyle/>
          <a:p>
            <a:pPr algn="r"/>
            <a:fld id="{B6F15528-21DE-4FAA-801E-634DDDAF4B2B}" type="slidenum">
              <a:rPr lang="en-US" smtClean="0">
                <a:latin typeface="+mj-lt"/>
              </a:rPr>
              <a:pPr algn="r"/>
              <a:t>5</a:t>
            </a:fld>
            <a:endParaRPr lang="en-US" dirty="0">
              <a:latin typeface="+mj-lt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6553200" y="6372028"/>
            <a:ext cx="17877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Source: Blumberg (2010)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487469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6699538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58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5" name="Gruppieren 104"/>
          <p:cNvGrpSpPr/>
          <p:nvPr/>
        </p:nvGrpSpPr>
        <p:grpSpPr>
          <a:xfrm>
            <a:off x="321742" y="1484869"/>
            <a:ext cx="8365058" cy="4611131"/>
            <a:chOff x="437986" y="915573"/>
            <a:chExt cx="8151987" cy="5080378"/>
          </a:xfrm>
        </p:grpSpPr>
        <p:pic>
          <p:nvPicPr>
            <p:cNvPr id="106" name="Grafik 105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1541"/>
            <a:stretch/>
          </p:blipFill>
          <p:spPr>
            <a:xfrm>
              <a:off x="437986" y="915573"/>
              <a:ext cx="8151987" cy="5080378"/>
            </a:xfrm>
            <a:prstGeom prst="rect">
              <a:avLst/>
            </a:prstGeom>
            <a:solidFill>
              <a:schemeClr val="tx2">
                <a:alpha val="0"/>
              </a:schemeClr>
            </a:solidFill>
            <a:ln>
              <a:noFill/>
            </a:ln>
            <a:effectLst>
              <a:softEdge rad="112500"/>
            </a:effectLst>
          </p:spPr>
        </p:pic>
        <p:sp>
          <p:nvSpPr>
            <p:cNvPr id="107" name="Rechteck 106"/>
            <p:cNvSpPr/>
            <p:nvPr/>
          </p:nvSpPr>
          <p:spPr>
            <a:xfrm>
              <a:off x="437986" y="915573"/>
              <a:ext cx="8151987" cy="5080378"/>
            </a:xfrm>
            <a:prstGeom prst="rect">
              <a:avLst/>
            </a:prstGeom>
            <a:solidFill>
              <a:schemeClr val="bg1">
                <a:alpha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latin typeface="+mj-lt"/>
              </a:rPr>
              <a:pPr/>
              <a:t>6</a:t>
            </a:fld>
            <a:endParaRPr lang="en-US" dirty="0">
              <a:latin typeface="+mj-lt"/>
            </a:endParaRPr>
          </a:p>
        </p:txBody>
      </p:sp>
      <p:sp>
        <p:nvSpPr>
          <p:cNvPr id="5" name="Titel 1"/>
          <p:cNvSpPr txBox="1">
            <a:spLocks/>
          </p:cNvSpPr>
          <p:nvPr/>
        </p:nvSpPr>
        <p:spPr>
          <a:xfrm>
            <a:off x="151200" y="5700"/>
            <a:ext cx="7926000" cy="7674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 smtClean="0"/>
              <a:t>Claas</a:t>
            </a:r>
            <a:r>
              <a:rPr lang="en-US" dirty="0" smtClean="0"/>
              <a:t> is a pioneer in digital farming, constantly thriving to develop new product and service opportunities for their customers</a:t>
            </a:r>
            <a:endParaRPr lang="en-US" dirty="0"/>
          </a:p>
        </p:txBody>
      </p:sp>
      <p:grpSp>
        <p:nvGrpSpPr>
          <p:cNvPr id="11265" name="Gruppieren 11264"/>
          <p:cNvGrpSpPr/>
          <p:nvPr/>
        </p:nvGrpSpPr>
        <p:grpSpPr>
          <a:xfrm>
            <a:off x="755790" y="1399401"/>
            <a:ext cx="7433989" cy="2105799"/>
            <a:chOff x="755790" y="1295400"/>
            <a:chExt cx="7433989" cy="2105799"/>
          </a:xfrm>
        </p:grpSpPr>
        <p:pic>
          <p:nvPicPr>
            <p:cNvPr id="8" name="Picture 8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5790" y="1752600"/>
              <a:ext cx="2689443" cy="1400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" name="Gruppieren 8"/>
            <p:cNvGrpSpPr/>
            <p:nvPr/>
          </p:nvGrpSpPr>
          <p:grpSpPr>
            <a:xfrm flipH="1">
              <a:off x="2532072" y="1558121"/>
              <a:ext cx="5576931" cy="114399"/>
              <a:chOff x="235782" y="1520328"/>
              <a:chExt cx="3459906" cy="1872000"/>
            </a:xfrm>
          </p:grpSpPr>
          <p:cxnSp>
            <p:nvCxnSpPr>
              <p:cNvPr id="10" name="Gerade Verbindung 9"/>
              <p:cNvCxnSpPr/>
              <p:nvPr/>
            </p:nvCxnSpPr>
            <p:spPr>
              <a:xfrm>
                <a:off x="235782" y="1520328"/>
                <a:ext cx="34560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Gerade Verbindung 10"/>
              <p:cNvCxnSpPr/>
              <p:nvPr/>
            </p:nvCxnSpPr>
            <p:spPr>
              <a:xfrm>
                <a:off x="3695688" y="1520328"/>
                <a:ext cx="0" cy="1872000"/>
              </a:xfrm>
              <a:prstGeom prst="line">
                <a:avLst/>
              </a:prstGeom>
              <a:ln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" name="Textfeld 11"/>
            <p:cNvSpPr txBox="1"/>
            <p:nvPr/>
          </p:nvSpPr>
          <p:spPr>
            <a:xfrm>
              <a:off x="3149219" y="1295400"/>
              <a:ext cx="504056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dirty="0">
                  <a:latin typeface="+mj-lt"/>
                </a:rPr>
                <a:t>Machine control &amp; performance optimization out of the cabin </a:t>
              </a:r>
            </a:p>
          </p:txBody>
        </p:sp>
        <p:grpSp>
          <p:nvGrpSpPr>
            <p:cNvPr id="13" name="Gruppieren 12"/>
            <p:cNvGrpSpPr/>
            <p:nvPr/>
          </p:nvGrpSpPr>
          <p:grpSpPr>
            <a:xfrm flipH="1" flipV="1">
              <a:off x="2532076" y="3248798"/>
              <a:ext cx="5576930" cy="126273"/>
              <a:chOff x="235782" y="1520328"/>
              <a:chExt cx="3459906" cy="1872000"/>
            </a:xfrm>
          </p:grpSpPr>
          <p:cxnSp>
            <p:nvCxnSpPr>
              <p:cNvPr id="14" name="Gerade Verbindung 13"/>
              <p:cNvCxnSpPr/>
              <p:nvPr/>
            </p:nvCxnSpPr>
            <p:spPr>
              <a:xfrm>
                <a:off x="235782" y="1520328"/>
                <a:ext cx="34560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Gerade Verbindung 14"/>
              <p:cNvCxnSpPr/>
              <p:nvPr/>
            </p:nvCxnSpPr>
            <p:spPr>
              <a:xfrm>
                <a:off x="3695688" y="1520328"/>
                <a:ext cx="0" cy="1872000"/>
              </a:xfrm>
              <a:prstGeom prst="line">
                <a:avLst/>
              </a:prstGeom>
              <a:ln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" name="Textfeld 15"/>
            <p:cNvSpPr txBox="1"/>
            <p:nvPr/>
          </p:nvSpPr>
          <p:spPr>
            <a:xfrm>
              <a:off x="3136156" y="3124200"/>
              <a:ext cx="504056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dirty="0" smtClean="0"/>
                <a:t>Machine control and remote diagnostics</a:t>
              </a:r>
              <a:endParaRPr lang="en-US" sz="1200" dirty="0"/>
            </a:p>
          </p:txBody>
        </p:sp>
        <p:cxnSp>
          <p:nvCxnSpPr>
            <p:cNvPr id="17" name="Gerade Verbindung 16"/>
            <p:cNvCxnSpPr/>
            <p:nvPr/>
          </p:nvCxnSpPr>
          <p:spPr>
            <a:xfrm>
              <a:off x="3670300" y="2133600"/>
              <a:ext cx="4438706" cy="0"/>
            </a:xfrm>
            <a:prstGeom prst="line">
              <a:avLst/>
            </a:prstGeom>
            <a:ln w="9525"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feld 17"/>
            <p:cNvSpPr txBox="1"/>
            <p:nvPr/>
          </p:nvSpPr>
          <p:spPr>
            <a:xfrm>
              <a:off x="3136156" y="1828800"/>
              <a:ext cx="504056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dirty="0" smtClean="0"/>
                <a:t> Productivity increase directly in the field</a:t>
              </a:r>
              <a:endParaRPr lang="en-US" sz="1200" dirty="0"/>
            </a:p>
          </p:txBody>
        </p:sp>
        <p:cxnSp>
          <p:nvCxnSpPr>
            <p:cNvPr id="19" name="Gerade Verbindung 18"/>
            <p:cNvCxnSpPr/>
            <p:nvPr/>
          </p:nvCxnSpPr>
          <p:spPr>
            <a:xfrm>
              <a:off x="3670300" y="2819400"/>
              <a:ext cx="4445518" cy="0"/>
            </a:xfrm>
            <a:prstGeom prst="line">
              <a:avLst/>
            </a:prstGeom>
            <a:ln w="9525"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feld 19"/>
            <p:cNvSpPr txBox="1"/>
            <p:nvPr/>
          </p:nvSpPr>
          <p:spPr>
            <a:xfrm>
              <a:off x="3136156" y="2514600"/>
              <a:ext cx="504056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dirty="0" smtClean="0"/>
                <a:t>Software based solutions and data based services for the concern</a:t>
              </a:r>
              <a:endParaRPr lang="en-US" sz="1200" dirty="0"/>
            </a:p>
          </p:txBody>
        </p:sp>
      </p:grpSp>
      <p:grpSp>
        <p:nvGrpSpPr>
          <p:cNvPr id="21" name="Gruppieren 20"/>
          <p:cNvGrpSpPr/>
          <p:nvPr/>
        </p:nvGrpSpPr>
        <p:grpSpPr>
          <a:xfrm>
            <a:off x="245542" y="1187757"/>
            <a:ext cx="8593658" cy="4822775"/>
            <a:chOff x="236017" y="1162812"/>
            <a:chExt cx="5039058" cy="2652443"/>
          </a:xfrm>
        </p:grpSpPr>
        <p:cxnSp>
          <p:nvCxnSpPr>
            <p:cNvPr id="22" name="Gerade Verbindung 21"/>
            <p:cNvCxnSpPr/>
            <p:nvPr/>
          </p:nvCxnSpPr>
          <p:spPr>
            <a:xfrm flipV="1">
              <a:off x="236017" y="1162812"/>
              <a:ext cx="5038863" cy="4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rade Verbindung 22"/>
            <p:cNvCxnSpPr/>
            <p:nvPr/>
          </p:nvCxnSpPr>
          <p:spPr>
            <a:xfrm flipV="1">
              <a:off x="5275075" y="1166801"/>
              <a:ext cx="0" cy="2648454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Textplatzhalter 13"/>
          <p:cNvSpPr txBox="1">
            <a:spLocks/>
          </p:cNvSpPr>
          <p:nvPr/>
        </p:nvSpPr>
        <p:spPr>
          <a:xfrm>
            <a:off x="207442" y="922150"/>
            <a:ext cx="1044656" cy="288000"/>
          </a:xfrm>
          <a:prstGeom prst="rect">
            <a:avLst/>
          </a:prstGeom>
        </p:spPr>
        <p:txBody>
          <a:bodyPr wrap="none" lIns="36000" tIns="0" rIns="0" bIns="36000" anchor="b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" pitchFamily="2" charset="2"/>
              <a:buNone/>
              <a:defRPr lang="de-DE" sz="1400" b="0" i="0" kern="1200" dirty="0">
                <a:solidFill>
                  <a:schemeClr val="accent1"/>
                </a:solidFill>
                <a:latin typeface="Arial"/>
                <a:ea typeface="+mn-ea"/>
                <a:cs typeface="+mn-cs"/>
              </a:defRPr>
            </a:lvl1pPr>
            <a:lvl2pPr marL="633413" indent="-268288" algn="l" defTabSz="914400" rtl="0" eaLnBrk="1" latinLnBrk="0" hangingPunct="1">
              <a:spcBef>
                <a:spcPct val="20000"/>
              </a:spcBef>
              <a:buClr>
                <a:schemeClr val="tx2">
                  <a:lumMod val="75000"/>
                  <a:lumOff val="25000"/>
                </a:schemeClr>
              </a:buClr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8525" indent="-273050" algn="l" defTabSz="914400" rtl="0" eaLnBrk="1" latinLnBrk="0" hangingPunct="1">
              <a:spcBef>
                <a:spcPct val="20000"/>
              </a:spcBef>
              <a:buClr>
                <a:schemeClr val="tx2">
                  <a:lumMod val="75000"/>
                  <a:lumOff val="25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err="1" smtClean="0">
                <a:latin typeface="+mj-lt"/>
              </a:rPr>
              <a:t>Claas</a:t>
            </a:r>
            <a:r>
              <a:rPr lang="en-US" b="1" dirty="0" smtClean="0">
                <a:latin typeface="+mj-lt"/>
              </a:rPr>
              <a:t> Service- &amp; Product-Portfolio</a:t>
            </a:r>
          </a:p>
        </p:txBody>
      </p:sp>
      <p:grpSp>
        <p:nvGrpSpPr>
          <p:cNvPr id="11264" name="Gruppieren 11263"/>
          <p:cNvGrpSpPr/>
          <p:nvPr/>
        </p:nvGrpSpPr>
        <p:grpSpPr>
          <a:xfrm>
            <a:off x="493722" y="4374873"/>
            <a:ext cx="2038350" cy="1479672"/>
            <a:chOff x="381000" y="4038600"/>
            <a:chExt cx="2038350" cy="1479672"/>
          </a:xfrm>
        </p:grpSpPr>
        <p:pic>
          <p:nvPicPr>
            <p:cNvPr id="11266" name="Picture 2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1678" y="4038600"/>
              <a:ext cx="1080839" cy="8824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11269" name="Picture 5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4572000"/>
              <a:ext cx="1200150" cy="946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68" name="Picture 4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7800" y="4479828"/>
              <a:ext cx="971550" cy="7660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5" name="Textfeld 114"/>
          <p:cNvSpPr txBox="1"/>
          <p:nvPr/>
        </p:nvSpPr>
        <p:spPr>
          <a:xfrm>
            <a:off x="6019800" y="6372028"/>
            <a:ext cx="2362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Source: </a:t>
            </a:r>
            <a:r>
              <a:rPr lang="en-US" sz="1000" dirty="0" err="1" smtClean="0"/>
              <a:t>Claas</a:t>
            </a:r>
            <a:r>
              <a:rPr lang="en-US" sz="1000" dirty="0"/>
              <a:t> </a:t>
            </a:r>
            <a:r>
              <a:rPr lang="en-US" sz="1000" dirty="0" smtClean="0"/>
              <a:t>&amp; FIR (2015)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485878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1" name="Objekt 90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0393064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0" name="think-cell Folie" r:id="rId17" imgW="270" imgH="270" progId="TCLayout.ActiveDocument.1">
                  <p:embed/>
                </p:oleObj>
              </mc:Choice>
              <mc:Fallback>
                <p:oleObj name="think-cell Folie" r:id="rId17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9" name="Picture 38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5575" y="1885950"/>
            <a:ext cx="217487" cy="1166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" name="Picture 38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222600" flipH="1">
            <a:off x="1344612" y="4183063"/>
            <a:ext cx="2190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" name="Picture 38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377400">
            <a:off x="3988593" y="4164807"/>
            <a:ext cx="219075" cy="1166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" name="Textfeld 39"/>
          <p:cNvSpPr txBox="1">
            <a:spLocks noChangeArrowheads="1"/>
          </p:cNvSpPr>
          <p:nvPr/>
        </p:nvSpPr>
        <p:spPr bwMode="auto">
          <a:xfrm>
            <a:off x="293687" y="5129212"/>
            <a:ext cx="227965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>
                <a:solidFill>
                  <a:srgbClr val="000000"/>
                </a:solidFill>
                <a:latin typeface="+mj-lt"/>
                <a:cs typeface="Arial"/>
              </a:rPr>
              <a:t>Technologies for  information, communication and sensors</a:t>
            </a:r>
          </a:p>
        </p:txBody>
      </p:sp>
      <p:sp>
        <p:nvSpPr>
          <p:cNvPr id="63" name="Textfeld 40"/>
          <p:cNvSpPr txBox="1">
            <a:spLocks noChangeArrowheads="1"/>
          </p:cNvSpPr>
          <p:nvPr/>
        </p:nvSpPr>
        <p:spPr bwMode="auto">
          <a:xfrm>
            <a:off x="2878137" y="5205412"/>
            <a:ext cx="2303463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 smtClean="0">
                <a:solidFill>
                  <a:srgbClr val="000000"/>
                </a:solidFill>
                <a:latin typeface="+mj-lt"/>
                <a:cs typeface="Arial"/>
              </a:rPr>
              <a:t>Planning philosophy, </a:t>
            </a:r>
            <a:br>
              <a:rPr lang="en-US" sz="1400" dirty="0" smtClean="0">
                <a:solidFill>
                  <a:srgbClr val="000000"/>
                </a:solidFill>
                <a:latin typeface="+mj-lt"/>
                <a:cs typeface="Arial"/>
              </a:rPr>
            </a:br>
            <a:r>
              <a:rPr lang="en-US" sz="1400" dirty="0" smtClean="0">
                <a:solidFill>
                  <a:srgbClr val="000000"/>
                </a:solidFill>
                <a:latin typeface="+mj-lt"/>
                <a:cs typeface="Arial"/>
              </a:rPr>
              <a:t>systems and</a:t>
            </a:r>
            <a:br>
              <a:rPr lang="en-US" sz="1400" dirty="0" smtClean="0">
                <a:solidFill>
                  <a:srgbClr val="000000"/>
                </a:solidFill>
                <a:latin typeface="+mj-lt"/>
                <a:cs typeface="Arial"/>
              </a:rPr>
            </a:br>
            <a:r>
              <a:rPr lang="en-US" sz="1400" dirty="0" smtClean="0">
                <a:solidFill>
                  <a:srgbClr val="000000"/>
                </a:solidFill>
                <a:latin typeface="+mj-lt"/>
                <a:cs typeface="Arial"/>
              </a:rPr>
              <a:t>treatments</a:t>
            </a:r>
            <a:endParaRPr lang="en-US" sz="1400" dirty="0">
              <a:solidFill>
                <a:srgbClr val="000000"/>
              </a:solidFill>
              <a:latin typeface="+mj-lt"/>
              <a:cs typeface="Arial"/>
            </a:endParaRPr>
          </a:p>
        </p:txBody>
      </p:sp>
      <p:sp>
        <p:nvSpPr>
          <p:cNvPr id="64" name="Textfeld 39"/>
          <p:cNvSpPr txBox="1">
            <a:spLocks noChangeArrowheads="1"/>
          </p:cNvSpPr>
          <p:nvPr/>
        </p:nvSpPr>
        <p:spPr bwMode="auto">
          <a:xfrm>
            <a:off x="1919287" y="1557992"/>
            <a:ext cx="17875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>
                <a:solidFill>
                  <a:srgbClr val="000000"/>
                </a:solidFill>
                <a:latin typeface="+mj-lt"/>
                <a:cs typeface="Arial"/>
              </a:rPr>
              <a:t>Business model and Business Architecture</a:t>
            </a:r>
          </a:p>
        </p:txBody>
      </p:sp>
      <p:sp>
        <p:nvSpPr>
          <p:cNvPr id="65" name="Textfeld 22"/>
          <p:cNvSpPr txBox="1">
            <a:spLocks noChangeArrowheads="1"/>
          </p:cNvSpPr>
          <p:nvPr/>
        </p:nvSpPr>
        <p:spPr bwMode="auto">
          <a:xfrm rot="18235179">
            <a:off x="3541712" y="4422775"/>
            <a:ext cx="333375" cy="1301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93B61A"/>
                </a:solidFill>
                <a:effectLst/>
                <a:uLnTx/>
                <a:uFillTx/>
                <a:latin typeface="+mj-lt"/>
                <a:cs typeface="Arial"/>
              </a:rPr>
              <a:t>2015</a:t>
            </a:r>
            <a:endParaRPr kumimoji="0" lang="en-US" sz="1000" b="1" i="0" u="none" strike="noStrike" kern="0" cap="none" spc="0" normalizeH="0" baseline="0" noProof="0" dirty="0">
              <a:ln>
                <a:noFill/>
              </a:ln>
              <a:solidFill>
                <a:srgbClr val="93B61A"/>
              </a:solidFill>
              <a:effectLst/>
              <a:uLnTx/>
              <a:uFillTx/>
              <a:latin typeface="+mj-lt"/>
              <a:cs typeface="Arial"/>
            </a:endParaRPr>
          </a:p>
        </p:txBody>
      </p:sp>
      <p:sp>
        <p:nvSpPr>
          <p:cNvPr id="66" name="Textfeld 24"/>
          <p:cNvSpPr txBox="1">
            <a:spLocks noChangeArrowheads="1"/>
          </p:cNvSpPr>
          <p:nvPr/>
        </p:nvSpPr>
        <p:spPr bwMode="auto">
          <a:xfrm rot="3374441">
            <a:off x="1670050" y="4438650"/>
            <a:ext cx="333375" cy="1301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93B61A"/>
                </a:solidFill>
                <a:effectLst/>
                <a:uLnTx/>
                <a:uFillTx/>
                <a:latin typeface="+mj-lt"/>
                <a:cs typeface="Arial"/>
              </a:rPr>
              <a:t>2015</a:t>
            </a:r>
            <a:endParaRPr kumimoji="0" lang="en-US" sz="1000" b="1" i="0" u="none" strike="noStrike" kern="0" cap="none" spc="0" normalizeH="0" baseline="0" noProof="0" dirty="0">
              <a:ln>
                <a:noFill/>
              </a:ln>
              <a:solidFill>
                <a:srgbClr val="93B61A"/>
              </a:solidFill>
              <a:effectLst/>
              <a:uLnTx/>
              <a:uFillTx/>
              <a:latin typeface="+mj-lt"/>
              <a:cs typeface="Arial"/>
            </a:endParaRPr>
          </a:p>
        </p:txBody>
      </p:sp>
      <p:grpSp>
        <p:nvGrpSpPr>
          <p:cNvPr id="67" name="Gruppieren 2"/>
          <p:cNvGrpSpPr>
            <a:grpSpLocks/>
          </p:cNvGrpSpPr>
          <p:nvPr/>
        </p:nvGrpSpPr>
        <p:grpSpPr bwMode="auto">
          <a:xfrm>
            <a:off x="1314450" y="2117725"/>
            <a:ext cx="2919412" cy="3136096"/>
            <a:chOff x="1211188" y="1788319"/>
            <a:chExt cx="2919412" cy="3137902"/>
          </a:xfrm>
        </p:grpSpPr>
        <p:sp>
          <p:nvSpPr>
            <p:cNvPr id="68" name="Textfeld 67"/>
            <p:cNvSpPr txBox="1"/>
            <p:nvPr>
              <p:custDataLst>
                <p:tags r:id="rId3"/>
              </p:custDataLst>
            </p:nvPr>
          </p:nvSpPr>
          <p:spPr>
            <a:xfrm>
              <a:off x="2528813" y="1943984"/>
              <a:ext cx="333375" cy="130250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lIns="0" tIns="0" rIns="0" bIns="0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j-lt"/>
                  <a:cs typeface="Arial"/>
                </a:rPr>
                <a:t>2025</a:t>
              </a:r>
              <a:endPara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cs typeface="Arial"/>
              </a:endParaRPr>
            </a:p>
          </p:txBody>
        </p:sp>
        <p:grpSp>
          <p:nvGrpSpPr>
            <p:cNvPr id="69" name="Gruppieren 16"/>
            <p:cNvGrpSpPr>
              <a:grpSpLocks/>
            </p:cNvGrpSpPr>
            <p:nvPr>
              <p:custDataLst>
                <p:tags r:id="rId4"/>
              </p:custDataLst>
            </p:nvPr>
          </p:nvGrpSpPr>
          <p:grpSpPr bwMode="auto">
            <a:xfrm>
              <a:off x="3446392" y="1788319"/>
              <a:ext cx="359161" cy="2952862"/>
              <a:chOff x="3435756" y="1260416"/>
              <a:chExt cx="462107" cy="3793684"/>
            </a:xfrm>
          </p:grpSpPr>
          <p:sp>
            <p:nvSpPr>
              <p:cNvPr id="78" name="Mond 77"/>
              <p:cNvSpPr/>
              <p:nvPr>
                <p:custDataLst>
                  <p:tags r:id="rId13"/>
                </p:custDataLst>
              </p:nvPr>
            </p:nvSpPr>
            <p:spPr bwMode="auto">
              <a:xfrm rot="19647040">
                <a:off x="3435756" y="1260416"/>
                <a:ext cx="328846" cy="3793684"/>
              </a:xfrm>
              <a:prstGeom prst="moon">
                <a:avLst/>
              </a:prstGeom>
              <a:solidFill>
                <a:srgbClr val="E6E6E6"/>
              </a:solidFill>
              <a:ln w="10800">
                <a:noFill/>
                <a:round/>
                <a:headEnd/>
                <a:tailEnd/>
              </a:ln>
              <a:effectLst/>
              <a:extLst/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cs typeface="Arial"/>
                </a:endParaRPr>
              </a:p>
            </p:txBody>
          </p:sp>
          <p:sp>
            <p:nvSpPr>
              <p:cNvPr id="79" name="Textfeld 18"/>
              <p:cNvSpPr txBox="1">
                <a:spLocks noChangeArrowheads="1"/>
              </p:cNvSpPr>
              <p:nvPr>
                <p:custDataLst>
                  <p:tags r:id="rId14"/>
                </p:custDataLst>
              </p:nvPr>
            </p:nvSpPr>
            <p:spPr bwMode="auto">
              <a:xfrm rot="3494736">
                <a:off x="2841626" y="2863761"/>
                <a:ext cx="1756080" cy="3563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lv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200" kern="0" dirty="0" smtClean="0">
                    <a:solidFill>
                      <a:srgbClr val="2D2D2D"/>
                    </a:solidFill>
                    <a:cs typeface="Arial"/>
                  </a:rPr>
                  <a:t>System Integration</a:t>
                </a:r>
                <a:endParaRPr lang="en-US" sz="1200" kern="0" dirty="0">
                  <a:solidFill>
                    <a:srgbClr val="2D2D2D"/>
                  </a:solidFill>
                  <a:cs typeface="Arial"/>
                </a:endParaRPr>
              </a:p>
            </p:txBody>
          </p:sp>
        </p:grpSp>
        <p:sp>
          <p:nvSpPr>
            <p:cNvPr id="70" name="Textfeld 69"/>
            <p:cNvSpPr txBox="1"/>
            <p:nvPr>
              <p:custDataLst>
                <p:tags r:id="rId5"/>
              </p:custDataLst>
            </p:nvPr>
          </p:nvSpPr>
          <p:spPr>
            <a:xfrm rot="18169063">
              <a:off x="3897935" y="4402092"/>
              <a:ext cx="335156" cy="130175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lIns="0" tIns="0" rIns="0" bIns="0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j-lt"/>
                  <a:cs typeface="Arial"/>
                </a:rPr>
                <a:t>2025</a:t>
              </a:r>
              <a:endPara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cs typeface="Arial"/>
              </a:endParaRPr>
            </a:p>
          </p:txBody>
        </p:sp>
        <p:sp>
          <p:nvSpPr>
            <p:cNvPr id="71" name="Textfeld 70"/>
            <p:cNvSpPr txBox="1"/>
            <p:nvPr>
              <p:custDataLst>
                <p:tags r:id="rId6"/>
              </p:custDataLst>
            </p:nvPr>
          </p:nvSpPr>
          <p:spPr>
            <a:xfrm rot="3445018">
              <a:off x="1108697" y="4410035"/>
              <a:ext cx="336744" cy="131762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lIns="0" tIns="0" rIns="0" bIns="0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j-lt"/>
                  <a:cs typeface="Arial"/>
                </a:rPr>
                <a:t>2025</a:t>
              </a:r>
              <a:endPara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cs typeface="Arial"/>
              </a:endParaRPr>
            </a:p>
          </p:txBody>
        </p:sp>
        <p:grpSp>
          <p:nvGrpSpPr>
            <p:cNvPr id="72" name="Gruppieren 26"/>
            <p:cNvGrpSpPr>
              <a:grpSpLocks/>
            </p:cNvGrpSpPr>
            <p:nvPr>
              <p:custDataLst>
                <p:tags r:id="rId7"/>
              </p:custDataLst>
            </p:nvPr>
          </p:nvGrpSpPr>
          <p:grpSpPr bwMode="auto">
            <a:xfrm>
              <a:off x="1222300" y="4507692"/>
              <a:ext cx="2897188" cy="418529"/>
              <a:chOff x="797327" y="4552951"/>
              <a:chExt cx="3720062" cy="537769"/>
            </a:xfrm>
          </p:grpSpPr>
          <p:sp>
            <p:nvSpPr>
              <p:cNvPr id="76" name="Mond 75"/>
              <p:cNvSpPr/>
              <p:nvPr>
                <p:custDataLst>
                  <p:tags r:id="rId11"/>
                </p:custDataLst>
              </p:nvPr>
            </p:nvSpPr>
            <p:spPr bwMode="auto">
              <a:xfrm rot="5400000">
                <a:off x="2478774" y="2871504"/>
                <a:ext cx="357167" cy="3720062"/>
              </a:xfrm>
              <a:prstGeom prst="moon">
                <a:avLst/>
              </a:prstGeom>
              <a:solidFill>
                <a:srgbClr val="E6E6E6"/>
              </a:solidFill>
              <a:ln w="10800">
                <a:noFill/>
                <a:round/>
                <a:headEnd/>
                <a:tailEnd/>
              </a:ln>
              <a:effectLst/>
              <a:extLst/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cs typeface="Arial"/>
                </a:endParaRPr>
              </a:p>
            </p:txBody>
          </p:sp>
          <p:sp>
            <p:nvSpPr>
              <p:cNvPr id="77" name="Textfeld 76"/>
              <p:cNvSpPr txBox="1">
                <a:spLocks noChangeArrowheads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1859327" y="4734596"/>
                <a:ext cx="1754081" cy="3561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lv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200" kern="0" dirty="0" smtClean="0">
                    <a:solidFill>
                      <a:srgbClr val="2D2D2D"/>
                    </a:solidFill>
                    <a:cs typeface="Arial"/>
                  </a:rPr>
                  <a:t>System Integration</a:t>
                </a:r>
                <a:endParaRPr lang="en-US" sz="1200" kern="0" dirty="0">
                  <a:solidFill>
                    <a:srgbClr val="2D2D2D"/>
                  </a:solidFill>
                  <a:cs typeface="Arial"/>
                </a:endParaRPr>
              </a:p>
            </p:txBody>
          </p:sp>
        </p:grpSp>
        <p:grpSp>
          <p:nvGrpSpPr>
            <p:cNvPr id="73" name="Gruppieren 29"/>
            <p:cNvGrpSpPr>
              <a:grpSpLocks/>
            </p:cNvGrpSpPr>
            <p:nvPr>
              <p:custDataLst>
                <p:tags r:id="rId8"/>
              </p:custDataLst>
            </p:nvPr>
          </p:nvGrpSpPr>
          <p:grpSpPr bwMode="auto">
            <a:xfrm>
              <a:off x="1622756" y="1801026"/>
              <a:ext cx="304394" cy="2994161"/>
              <a:chOff x="1554680" y="1210046"/>
              <a:chExt cx="389689" cy="3846185"/>
            </a:xfrm>
          </p:grpSpPr>
          <p:sp>
            <p:nvSpPr>
              <p:cNvPr id="74" name="Mond 73"/>
              <p:cNvSpPr/>
              <p:nvPr>
                <p:custDataLst>
                  <p:tags r:id="rId9"/>
                </p:custDataLst>
              </p:nvPr>
            </p:nvSpPr>
            <p:spPr bwMode="auto">
              <a:xfrm rot="1952960" flipH="1">
                <a:off x="1615130" y="1210046"/>
                <a:ext cx="329239" cy="3846185"/>
              </a:xfrm>
              <a:prstGeom prst="moon">
                <a:avLst/>
              </a:prstGeom>
              <a:solidFill>
                <a:srgbClr val="E6E6E6"/>
              </a:solidFill>
              <a:ln w="10800">
                <a:noFill/>
                <a:round/>
                <a:headEnd/>
                <a:tailEnd/>
              </a:ln>
              <a:effectLst/>
              <a:extLst/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cs typeface="Arial"/>
                </a:endParaRPr>
              </a:p>
            </p:txBody>
          </p:sp>
          <p:sp>
            <p:nvSpPr>
              <p:cNvPr id="75" name="Textfeld 31"/>
              <p:cNvSpPr txBox="1">
                <a:spLocks noChangeArrowheads="1"/>
              </p:cNvSpPr>
              <p:nvPr>
                <p:custDataLst>
                  <p:tags r:id="rId10"/>
                </p:custDataLst>
              </p:nvPr>
            </p:nvSpPr>
            <p:spPr bwMode="auto">
              <a:xfrm rot="18071507">
                <a:off x="856136" y="2760970"/>
                <a:ext cx="1751705" cy="3546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2D2D2D"/>
                    </a:solidFill>
                    <a:effectLst/>
                    <a:uLnTx/>
                    <a:uFillTx/>
                    <a:latin typeface="+mj-lt"/>
                    <a:cs typeface="Arial"/>
                  </a:rPr>
                  <a:t>System Integration</a:t>
                </a:r>
                <a:endPara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2D2D2D"/>
                  </a:solidFill>
                  <a:effectLst/>
                  <a:uLnTx/>
                  <a:uFillTx/>
                  <a:latin typeface="+mj-lt"/>
                  <a:cs typeface="Arial"/>
                </a:endParaRPr>
              </a:p>
            </p:txBody>
          </p:sp>
        </p:grpSp>
      </p:grpSp>
      <p:sp>
        <p:nvSpPr>
          <p:cNvPr id="80" name="Textfeld 32"/>
          <p:cNvSpPr txBox="1">
            <a:spLocks noChangeArrowheads="1"/>
          </p:cNvSpPr>
          <p:nvPr/>
        </p:nvSpPr>
        <p:spPr bwMode="auto">
          <a:xfrm>
            <a:off x="2640012" y="2838450"/>
            <a:ext cx="333375" cy="13176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93B61A"/>
                </a:solidFill>
                <a:effectLst/>
                <a:uLnTx/>
                <a:uFillTx/>
                <a:latin typeface="+mj-lt"/>
                <a:cs typeface="Arial"/>
              </a:rPr>
              <a:t>2015</a:t>
            </a:r>
            <a:endParaRPr kumimoji="0" lang="en-US" sz="1000" b="1" i="0" u="none" strike="noStrike" kern="0" cap="none" spc="0" normalizeH="0" baseline="0" noProof="0" dirty="0">
              <a:ln>
                <a:noFill/>
              </a:ln>
              <a:solidFill>
                <a:srgbClr val="93B61A"/>
              </a:solidFill>
              <a:effectLst/>
              <a:uLnTx/>
              <a:uFillTx/>
              <a:latin typeface="+mj-lt"/>
              <a:cs typeface="Arial"/>
            </a:endParaRPr>
          </a:p>
        </p:txBody>
      </p:sp>
      <p:sp>
        <p:nvSpPr>
          <p:cNvPr id="82" name="Textfeld 22"/>
          <p:cNvSpPr txBox="1">
            <a:spLocks noChangeArrowheads="1"/>
          </p:cNvSpPr>
          <p:nvPr/>
        </p:nvSpPr>
        <p:spPr bwMode="auto">
          <a:xfrm>
            <a:off x="5257800" y="1273098"/>
            <a:ext cx="3384550" cy="4113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fontAlgn="base">
              <a:spcBef>
                <a:spcPts val="4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/>
            </a:pPr>
            <a:endParaRPr lang="en-US" sz="1400" dirty="0" smtClean="0">
              <a:solidFill>
                <a:srgbClr val="2D2D2D"/>
              </a:solidFill>
              <a:latin typeface="+mj-lt"/>
              <a:cs typeface="Arial"/>
            </a:endParaRPr>
          </a:p>
          <a:p>
            <a:pPr marL="285750" indent="-285750" fontAlgn="base">
              <a:spcBef>
                <a:spcPts val="4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/>
            </a:pPr>
            <a:r>
              <a:rPr lang="en-US" sz="1400" dirty="0" smtClean="0">
                <a:solidFill>
                  <a:srgbClr val="2D2D2D"/>
                </a:solidFill>
                <a:latin typeface="+mj-lt"/>
                <a:cs typeface="Arial"/>
              </a:rPr>
              <a:t>The </a:t>
            </a:r>
            <a:r>
              <a:rPr lang="en-US" sz="1400" b="1" dirty="0" smtClean="0">
                <a:solidFill>
                  <a:srgbClr val="2D2D2D"/>
                </a:solidFill>
                <a:latin typeface="+mj-lt"/>
                <a:cs typeface="Arial"/>
              </a:rPr>
              <a:t>product and service portfolio </a:t>
            </a:r>
            <a:r>
              <a:rPr lang="en-US" sz="1400" dirty="0" smtClean="0">
                <a:solidFill>
                  <a:srgbClr val="2D2D2D"/>
                </a:solidFill>
                <a:latin typeface="+mj-lt"/>
                <a:cs typeface="Arial"/>
              </a:rPr>
              <a:t>is  increasingly deeper integrated into the value system of the customers – complete new service offers can result.</a:t>
            </a:r>
          </a:p>
          <a:p>
            <a:pPr marL="285750" indent="-285750" fontAlgn="base">
              <a:spcBef>
                <a:spcPts val="4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/>
            </a:pPr>
            <a:endParaRPr lang="en-US" sz="1400" dirty="0" smtClean="0">
              <a:solidFill>
                <a:srgbClr val="2D2D2D"/>
              </a:solidFill>
              <a:latin typeface="+mj-lt"/>
              <a:cs typeface="Arial"/>
            </a:endParaRPr>
          </a:p>
          <a:p>
            <a:pPr marL="285750" indent="-285750" fontAlgn="base">
              <a:spcBef>
                <a:spcPts val="4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/>
            </a:pPr>
            <a:r>
              <a:rPr lang="en-US" sz="1400" b="1" dirty="0" smtClean="0">
                <a:solidFill>
                  <a:srgbClr val="2D2D2D"/>
                </a:solidFill>
                <a:latin typeface="+mj-lt"/>
                <a:cs typeface="Arial"/>
              </a:rPr>
              <a:t>Information &amp; Communication</a:t>
            </a:r>
            <a:r>
              <a:rPr lang="en-US" sz="1400" dirty="0" smtClean="0">
                <a:solidFill>
                  <a:srgbClr val="2D2D2D"/>
                </a:solidFill>
                <a:latin typeface="+mj-lt"/>
                <a:cs typeface="Arial"/>
              </a:rPr>
              <a:t> technology are omnipresent, the availability of any information is technically feasible.</a:t>
            </a:r>
          </a:p>
          <a:p>
            <a:pPr marL="285750" indent="-285750" fontAlgn="base">
              <a:spcBef>
                <a:spcPts val="4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/>
            </a:pPr>
            <a:endParaRPr lang="en-US" sz="1400" dirty="0" smtClean="0">
              <a:solidFill>
                <a:srgbClr val="2D2D2D"/>
              </a:solidFill>
              <a:latin typeface="+mj-lt"/>
              <a:cs typeface="Arial"/>
            </a:endParaRPr>
          </a:p>
          <a:p>
            <a:pPr marL="285750" indent="-285750" fontAlgn="base">
              <a:spcBef>
                <a:spcPts val="4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/>
            </a:pPr>
            <a:r>
              <a:rPr lang="en-US" sz="1400" b="1" dirty="0" smtClean="0">
                <a:solidFill>
                  <a:srgbClr val="2D2D2D"/>
                </a:solidFill>
                <a:latin typeface="+mj-lt"/>
                <a:cs typeface="Arial"/>
              </a:rPr>
              <a:t>Planning philosophy</a:t>
            </a:r>
            <a:r>
              <a:rPr lang="en-US" sz="1400" dirty="0" smtClean="0">
                <a:solidFill>
                  <a:srgbClr val="2D2D2D"/>
                </a:solidFill>
                <a:latin typeface="+mj-lt"/>
                <a:cs typeface="Arial"/>
              </a:rPr>
              <a:t>, Self-control and optimization to handle complexity in such Value-Adding Networks become more powerful.</a:t>
            </a:r>
          </a:p>
          <a:p>
            <a:pPr marL="285750" indent="-285750" fontAlgn="base">
              <a:spcBef>
                <a:spcPts val="4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/>
            </a:pPr>
            <a:endParaRPr lang="en-US" sz="1400" dirty="0" smtClean="0">
              <a:solidFill>
                <a:srgbClr val="2D2D2D"/>
              </a:solidFill>
              <a:latin typeface="+mj-lt"/>
              <a:cs typeface="Arial"/>
            </a:endParaRPr>
          </a:p>
          <a:p>
            <a:pPr marL="285750" indent="-285750" fontAlgn="base">
              <a:spcBef>
                <a:spcPts val="4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/>
            </a:pPr>
            <a:endParaRPr lang="en-US" sz="1400" dirty="0" smtClean="0">
              <a:solidFill>
                <a:srgbClr val="2D2D2D"/>
              </a:solidFill>
              <a:latin typeface="+mj-lt"/>
              <a:cs typeface="Arial"/>
            </a:endParaRPr>
          </a:p>
        </p:txBody>
      </p:sp>
      <p:sp>
        <p:nvSpPr>
          <p:cNvPr id="83" name="Mond 4"/>
          <p:cNvSpPr>
            <a:spLocks noChangeArrowheads="1"/>
          </p:cNvSpPr>
          <p:nvPr/>
        </p:nvSpPr>
        <p:spPr bwMode="auto">
          <a:xfrm rot="5400000">
            <a:off x="2729706" y="3520281"/>
            <a:ext cx="142875" cy="1668463"/>
          </a:xfrm>
          <a:prstGeom prst="moon">
            <a:avLst>
              <a:gd name="adj" fmla="val 50000"/>
            </a:avLst>
          </a:prstGeom>
          <a:solidFill>
            <a:srgbClr val="D4D4D4"/>
          </a:solidFill>
          <a:ln w="10800">
            <a:solidFill>
              <a:srgbClr val="0067A6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cs typeface="Arial"/>
            </a:endParaRPr>
          </a:p>
        </p:txBody>
      </p:sp>
      <p:sp>
        <p:nvSpPr>
          <p:cNvPr id="84" name="Mond 5"/>
          <p:cNvSpPr>
            <a:spLocks noChangeArrowheads="1"/>
          </p:cNvSpPr>
          <p:nvPr/>
        </p:nvSpPr>
        <p:spPr bwMode="auto">
          <a:xfrm rot="19647040">
            <a:off x="3113087" y="2970212"/>
            <a:ext cx="131763" cy="1616075"/>
          </a:xfrm>
          <a:prstGeom prst="moon">
            <a:avLst>
              <a:gd name="adj" fmla="val 50000"/>
            </a:avLst>
          </a:prstGeom>
          <a:solidFill>
            <a:srgbClr val="D4D4D4"/>
          </a:solidFill>
          <a:ln w="10800">
            <a:solidFill>
              <a:srgbClr val="0067A6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cs typeface="Arial"/>
            </a:endParaRPr>
          </a:p>
        </p:txBody>
      </p:sp>
      <p:sp>
        <p:nvSpPr>
          <p:cNvPr id="85" name="Mond 6"/>
          <p:cNvSpPr>
            <a:spLocks noChangeArrowheads="1"/>
          </p:cNvSpPr>
          <p:nvPr/>
        </p:nvSpPr>
        <p:spPr bwMode="auto">
          <a:xfrm rot="1952960" flipH="1">
            <a:off x="2354262" y="2970212"/>
            <a:ext cx="131763" cy="1616075"/>
          </a:xfrm>
          <a:prstGeom prst="moon">
            <a:avLst>
              <a:gd name="adj" fmla="val 50000"/>
            </a:avLst>
          </a:prstGeom>
          <a:solidFill>
            <a:srgbClr val="D4D4D4"/>
          </a:solidFill>
          <a:ln w="10800">
            <a:solidFill>
              <a:srgbClr val="0067A6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cs typeface="Arial"/>
            </a:endParaRPr>
          </a:p>
        </p:txBody>
      </p:sp>
      <p:grpSp>
        <p:nvGrpSpPr>
          <p:cNvPr id="87" name="Gruppieren 86"/>
          <p:cNvGrpSpPr/>
          <p:nvPr/>
        </p:nvGrpSpPr>
        <p:grpSpPr>
          <a:xfrm>
            <a:off x="245542" y="1187757"/>
            <a:ext cx="8676000" cy="4822775"/>
            <a:chOff x="236017" y="1162812"/>
            <a:chExt cx="5039058" cy="2652443"/>
          </a:xfrm>
        </p:grpSpPr>
        <p:cxnSp>
          <p:nvCxnSpPr>
            <p:cNvPr id="88" name="Gerade Verbindung 87"/>
            <p:cNvCxnSpPr/>
            <p:nvPr/>
          </p:nvCxnSpPr>
          <p:spPr>
            <a:xfrm flipV="1">
              <a:off x="236017" y="1162812"/>
              <a:ext cx="5038863" cy="4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Gerade Verbindung 88"/>
            <p:cNvCxnSpPr/>
            <p:nvPr/>
          </p:nvCxnSpPr>
          <p:spPr>
            <a:xfrm flipV="1">
              <a:off x="5275075" y="1166801"/>
              <a:ext cx="0" cy="2648454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0" name="Textplatzhalter 13"/>
          <p:cNvSpPr txBox="1">
            <a:spLocks/>
          </p:cNvSpPr>
          <p:nvPr/>
        </p:nvSpPr>
        <p:spPr>
          <a:xfrm>
            <a:off x="207442" y="922150"/>
            <a:ext cx="1044656" cy="288000"/>
          </a:xfrm>
          <a:prstGeom prst="rect">
            <a:avLst/>
          </a:prstGeom>
        </p:spPr>
        <p:txBody>
          <a:bodyPr wrap="none" lIns="36000" tIns="0" rIns="0" bIns="36000" anchor="b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" pitchFamily="2" charset="2"/>
              <a:buNone/>
              <a:defRPr lang="de-DE" sz="1400" b="0" i="0" kern="1200" dirty="0">
                <a:solidFill>
                  <a:schemeClr val="accent1"/>
                </a:solidFill>
                <a:latin typeface="Arial"/>
                <a:ea typeface="+mn-ea"/>
                <a:cs typeface="+mn-cs"/>
              </a:defRPr>
            </a:lvl1pPr>
            <a:lvl2pPr marL="633413" indent="-268288" algn="l" defTabSz="914400" rtl="0" eaLnBrk="1" latinLnBrk="0" hangingPunct="1">
              <a:spcBef>
                <a:spcPct val="20000"/>
              </a:spcBef>
              <a:buClr>
                <a:schemeClr val="tx2">
                  <a:lumMod val="75000"/>
                  <a:lumOff val="25000"/>
                </a:schemeClr>
              </a:buClr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8525" indent="-273050" algn="l" defTabSz="914400" rtl="0" eaLnBrk="1" latinLnBrk="0" hangingPunct="1">
              <a:spcBef>
                <a:spcPct val="20000"/>
              </a:spcBef>
              <a:buClr>
                <a:schemeClr val="tx2">
                  <a:lumMod val="75000"/>
                  <a:lumOff val="25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latin typeface="+mj-lt"/>
              </a:rPr>
              <a:t>Three </a:t>
            </a:r>
            <a:r>
              <a:rPr lang="en-US" b="1" dirty="0">
                <a:latin typeface="+mj-lt"/>
              </a:rPr>
              <a:t>f</a:t>
            </a:r>
            <a:r>
              <a:rPr lang="en-US" b="1" dirty="0" smtClean="0">
                <a:latin typeface="+mj-lt"/>
              </a:rPr>
              <a:t>ields of action for Service- &amp; PSS-Engineering</a:t>
            </a:r>
          </a:p>
        </p:txBody>
      </p:sp>
      <p:sp>
        <p:nvSpPr>
          <p:cNvPr id="95" name="Titel 1"/>
          <p:cNvSpPr txBox="1">
            <a:spLocks/>
          </p:cNvSpPr>
          <p:nvPr/>
        </p:nvSpPr>
        <p:spPr>
          <a:xfrm>
            <a:off x="151200" y="5700"/>
            <a:ext cx="7926000" cy="7674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 smtClean="0"/>
              <a:t>Claas</a:t>
            </a:r>
            <a:r>
              <a:rPr lang="en-US" dirty="0" smtClean="0"/>
              <a:t> defined three major fields of action for Service-  &amp; PSS-Engineering</a:t>
            </a:r>
            <a:endParaRPr lang="en-US" dirty="0"/>
          </a:p>
        </p:txBody>
      </p:sp>
      <p:sp>
        <p:nvSpPr>
          <p:cNvPr id="36" name="Textfeld 35"/>
          <p:cNvSpPr txBox="1"/>
          <p:nvPr/>
        </p:nvSpPr>
        <p:spPr>
          <a:xfrm>
            <a:off x="6019800" y="6372028"/>
            <a:ext cx="2362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+mj-lt"/>
              </a:rPr>
              <a:t>Source: </a:t>
            </a:r>
            <a:r>
              <a:rPr lang="en-US" sz="1000" dirty="0" err="1" smtClean="0">
                <a:latin typeface="+mj-lt"/>
              </a:rPr>
              <a:t>Claas</a:t>
            </a:r>
            <a:r>
              <a:rPr lang="en-US" sz="1000" dirty="0">
                <a:latin typeface="+mj-lt"/>
              </a:rPr>
              <a:t> </a:t>
            </a:r>
            <a:r>
              <a:rPr lang="en-US" sz="1000" dirty="0" smtClean="0">
                <a:latin typeface="+mj-lt"/>
              </a:rPr>
              <a:t>&amp; FIR (2015) based on Gudergan et al. (2013)</a:t>
            </a:r>
            <a:endParaRPr lang="en-US" sz="1000" dirty="0">
              <a:latin typeface="+mj-lt"/>
            </a:endParaRPr>
          </a:p>
        </p:txBody>
      </p:sp>
      <p:sp>
        <p:nvSpPr>
          <p:cNvPr id="37" name="Textfeld 36"/>
          <p:cNvSpPr txBox="1">
            <a:spLocks noChangeArrowheads="1"/>
          </p:cNvSpPr>
          <p:nvPr/>
        </p:nvSpPr>
        <p:spPr bwMode="auto">
          <a:xfrm>
            <a:off x="2303462" y="3641725"/>
            <a:ext cx="9715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dirty="0" smtClean="0">
                <a:solidFill>
                  <a:srgbClr val="006DB6"/>
                </a:solidFill>
                <a:latin typeface="+mj-lt"/>
                <a:cs typeface="Arial"/>
              </a:rPr>
              <a:t>Value creation system</a:t>
            </a:r>
            <a:endParaRPr lang="en-US" sz="1200" dirty="0">
              <a:solidFill>
                <a:srgbClr val="006DB6"/>
              </a:solidFill>
              <a:latin typeface="+mj-lt"/>
              <a:cs typeface="Arial"/>
            </a:endParaRPr>
          </a:p>
        </p:txBody>
      </p:sp>
      <p:sp>
        <p:nvSpPr>
          <p:cNvPr id="38" name="Textfeld 22"/>
          <p:cNvSpPr txBox="1">
            <a:spLocks noChangeArrowheads="1"/>
          </p:cNvSpPr>
          <p:nvPr/>
        </p:nvSpPr>
        <p:spPr bwMode="auto">
          <a:xfrm rot="18235179">
            <a:off x="3958247" y="4698981"/>
            <a:ext cx="333375" cy="1301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93B61A"/>
                </a:solidFill>
                <a:effectLst/>
                <a:uLnTx/>
                <a:uFillTx/>
                <a:latin typeface="+mj-lt"/>
                <a:cs typeface="Arial"/>
              </a:rPr>
              <a:t>2020</a:t>
            </a:r>
            <a:endParaRPr kumimoji="0" lang="en-US" sz="1000" b="1" i="0" u="none" strike="noStrike" kern="0" cap="none" spc="0" normalizeH="0" baseline="0" noProof="0" dirty="0">
              <a:ln>
                <a:noFill/>
              </a:ln>
              <a:solidFill>
                <a:srgbClr val="93B61A"/>
              </a:solidFill>
              <a:effectLst/>
              <a:uLnTx/>
              <a:uFillTx/>
              <a:latin typeface="+mj-lt"/>
              <a:cs typeface="Arial"/>
            </a:endParaRPr>
          </a:p>
        </p:txBody>
      </p:sp>
      <p:sp>
        <p:nvSpPr>
          <p:cNvPr id="39" name="Textfeld 22"/>
          <p:cNvSpPr txBox="1">
            <a:spLocks noChangeArrowheads="1"/>
          </p:cNvSpPr>
          <p:nvPr/>
        </p:nvSpPr>
        <p:spPr bwMode="auto">
          <a:xfrm>
            <a:off x="2633662" y="2250197"/>
            <a:ext cx="333375" cy="1301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93B61A"/>
                </a:solidFill>
                <a:effectLst/>
                <a:uLnTx/>
                <a:uFillTx/>
                <a:latin typeface="+mj-lt"/>
                <a:cs typeface="Arial"/>
              </a:rPr>
              <a:t>2020</a:t>
            </a:r>
            <a:endParaRPr kumimoji="0" lang="en-US" sz="1000" b="1" i="0" u="none" strike="noStrike" kern="0" cap="none" spc="0" normalizeH="0" baseline="0" noProof="0" dirty="0">
              <a:ln>
                <a:noFill/>
              </a:ln>
              <a:solidFill>
                <a:srgbClr val="93B61A"/>
              </a:solidFill>
              <a:effectLst/>
              <a:uLnTx/>
              <a:uFillTx/>
              <a:latin typeface="+mj-lt"/>
              <a:cs typeface="Arial"/>
            </a:endParaRPr>
          </a:p>
        </p:txBody>
      </p:sp>
      <p:sp>
        <p:nvSpPr>
          <p:cNvPr id="41" name="Textfeld 22"/>
          <p:cNvSpPr txBox="1">
            <a:spLocks noChangeArrowheads="1"/>
          </p:cNvSpPr>
          <p:nvPr/>
        </p:nvSpPr>
        <p:spPr bwMode="auto">
          <a:xfrm rot="3364821" flipH="1">
            <a:off x="1225448" y="4723655"/>
            <a:ext cx="333375" cy="1301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93B61A"/>
                </a:solidFill>
                <a:effectLst/>
                <a:uLnTx/>
                <a:uFillTx/>
                <a:latin typeface="+mj-lt"/>
                <a:cs typeface="Arial"/>
              </a:rPr>
              <a:t>2020</a:t>
            </a:r>
            <a:endParaRPr kumimoji="0" lang="en-US" sz="1000" b="1" i="0" u="none" strike="noStrike" kern="0" cap="none" spc="0" normalizeH="0" baseline="0" noProof="0" dirty="0">
              <a:ln>
                <a:noFill/>
              </a:ln>
              <a:solidFill>
                <a:srgbClr val="93B61A"/>
              </a:solidFill>
              <a:effectLst/>
              <a:uLnTx/>
              <a:uFillTx/>
              <a:latin typeface="+mj-lt"/>
              <a:cs typeface="Arial"/>
            </a:endParaRPr>
          </a:p>
        </p:txBody>
      </p:sp>
      <p:sp>
        <p:nvSpPr>
          <p:cNvPr id="42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>
                <a:latin typeface="+mj-lt"/>
              </a:rPr>
              <a:pPr/>
              <a:t>7</a:t>
            </a:fld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20088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Objekt 20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80707614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0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305800" y="6356350"/>
            <a:ext cx="381000" cy="365125"/>
          </a:xfrm>
        </p:spPr>
        <p:txBody>
          <a:bodyPr/>
          <a:lstStyle/>
          <a:p>
            <a:pPr algn="r"/>
            <a:fld id="{B6F15528-21DE-4FAA-801E-634DDDAF4B2B}" type="slidenum">
              <a:rPr lang="en-US" smtClean="0">
                <a:latin typeface="+mj-lt"/>
              </a:rPr>
              <a:pPr algn="r"/>
              <a:t>8</a:t>
            </a:fld>
            <a:endParaRPr lang="en-US" dirty="0">
              <a:latin typeface="+mj-lt"/>
            </a:endParaRPr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151199" y="5700"/>
            <a:ext cx="7749245" cy="7674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 smtClean="0"/>
              <a:t>What are the key factors of a Product-Service Lifecycle Systems, in order to make best use of information both from customers and service technicians?</a:t>
            </a:r>
            <a:endParaRPr lang="en-US" sz="1800" dirty="0"/>
          </a:p>
        </p:txBody>
      </p:sp>
      <p:sp>
        <p:nvSpPr>
          <p:cNvPr id="14" name="Richtungspfeil 13"/>
          <p:cNvSpPr/>
          <p:nvPr/>
        </p:nvSpPr>
        <p:spPr>
          <a:xfrm>
            <a:off x="280834" y="5334000"/>
            <a:ext cx="1542860" cy="609600"/>
          </a:xfrm>
          <a:prstGeom prst="homePlat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accent1"/>
                </a:solidFill>
              </a:rPr>
              <a:t>Imagine</a:t>
            </a:r>
            <a:endParaRPr lang="en-US" sz="1200" b="1" dirty="0">
              <a:solidFill>
                <a:schemeClr val="accent1"/>
              </a:solidFill>
            </a:endParaRPr>
          </a:p>
        </p:txBody>
      </p:sp>
      <p:sp>
        <p:nvSpPr>
          <p:cNvPr id="18" name="Eingekerbter Richtungspfeil 17"/>
          <p:cNvSpPr/>
          <p:nvPr/>
        </p:nvSpPr>
        <p:spPr>
          <a:xfrm>
            <a:off x="1937703" y="5334000"/>
            <a:ext cx="1627690" cy="609600"/>
          </a:xfrm>
          <a:prstGeom prst="chevron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accent1"/>
                </a:solidFill>
              </a:rPr>
              <a:t>Definition</a:t>
            </a:r>
            <a:endParaRPr lang="en-US" sz="1200" b="1" dirty="0">
              <a:solidFill>
                <a:schemeClr val="accent1"/>
              </a:solidFill>
            </a:endParaRPr>
          </a:p>
        </p:txBody>
      </p:sp>
      <p:sp>
        <p:nvSpPr>
          <p:cNvPr id="35" name="Eingekerbter Richtungspfeil 34"/>
          <p:cNvSpPr/>
          <p:nvPr/>
        </p:nvSpPr>
        <p:spPr>
          <a:xfrm>
            <a:off x="3679402" y="5334000"/>
            <a:ext cx="1627690" cy="609600"/>
          </a:xfrm>
          <a:prstGeom prst="chevron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accent1"/>
                </a:solidFill>
              </a:rPr>
              <a:t>Realization</a:t>
            </a:r>
            <a:endParaRPr lang="en-US" sz="1200" b="1" dirty="0">
              <a:solidFill>
                <a:schemeClr val="accent1"/>
              </a:solidFill>
            </a:endParaRPr>
          </a:p>
        </p:txBody>
      </p:sp>
      <p:sp>
        <p:nvSpPr>
          <p:cNvPr id="36" name="Eingekerbter Richtungspfeil 35"/>
          <p:cNvSpPr/>
          <p:nvPr/>
        </p:nvSpPr>
        <p:spPr>
          <a:xfrm>
            <a:off x="5421101" y="5334000"/>
            <a:ext cx="1627690" cy="609600"/>
          </a:xfrm>
          <a:prstGeom prst="chevron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accent1"/>
                </a:solidFill>
              </a:rPr>
              <a:t>Use &amp; Support</a:t>
            </a:r>
            <a:endParaRPr lang="en-US" sz="1200" b="1" dirty="0">
              <a:solidFill>
                <a:schemeClr val="accent1"/>
              </a:solidFill>
            </a:endParaRPr>
          </a:p>
        </p:txBody>
      </p:sp>
      <p:sp>
        <p:nvSpPr>
          <p:cNvPr id="37" name="Eingekerbter Richtungspfeil 36"/>
          <p:cNvSpPr/>
          <p:nvPr/>
        </p:nvSpPr>
        <p:spPr>
          <a:xfrm>
            <a:off x="7086600" y="5334000"/>
            <a:ext cx="1627690" cy="609600"/>
          </a:xfrm>
          <a:prstGeom prst="chevron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accent1"/>
                </a:solidFill>
              </a:rPr>
              <a:t>Retiring / Dispose</a:t>
            </a:r>
            <a:endParaRPr lang="en-US" sz="1200" b="1" dirty="0">
              <a:solidFill>
                <a:schemeClr val="accent1"/>
              </a:solidFill>
            </a:endParaRPr>
          </a:p>
        </p:txBody>
      </p:sp>
      <p:grpSp>
        <p:nvGrpSpPr>
          <p:cNvPr id="39" name="Gruppieren 38"/>
          <p:cNvGrpSpPr/>
          <p:nvPr/>
        </p:nvGrpSpPr>
        <p:grpSpPr>
          <a:xfrm>
            <a:off x="280834" y="5020800"/>
            <a:ext cx="8711966" cy="1002717"/>
            <a:chOff x="236017" y="1162812"/>
            <a:chExt cx="5046651" cy="2652443"/>
          </a:xfrm>
        </p:grpSpPr>
        <p:cxnSp>
          <p:nvCxnSpPr>
            <p:cNvPr id="40" name="Gerade Verbindung 39"/>
            <p:cNvCxnSpPr/>
            <p:nvPr/>
          </p:nvCxnSpPr>
          <p:spPr>
            <a:xfrm flipV="1">
              <a:off x="236017" y="1162812"/>
              <a:ext cx="5038863" cy="4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Gerade Verbindung 40"/>
            <p:cNvCxnSpPr/>
            <p:nvPr/>
          </p:nvCxnSpPr>
          <p:spPr>
            <a:xfrm flipV="1">
              <a:off x="5282668" y="1166801"/>
              <a:ext cx="0" cy="2648454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Textfeld 41"/>
          <p:cNvSpPr txBox="1"/>
          <p:nvPr/>
        </p:nvSpPr>
        <p:spPr>
          <a:xfrm>
            <a:off x="6019800" y="6372028"/>
            <a:ext cx="2362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Source: Stark (2011); PTC (2013)</a:t>
            </a:r>
            <a:endParaRPr lang="en-US" sz="1000" dirty="0"/>
          </a:p>
        </p:txBody>
      </p:sp>
      <p:sp>
        <p:nvSpPr>
          <p:cNvPr id="38" name="Textplatzhalter 13"/>
          <p:cNvSpPr txBox="1">
            <a:spLocks/>
          </p:cNvSpPr>
          <p:nvPr/>
        </p:nvSpPr>
        <p:spPr>
          <a:xfrm>
            <a:off x="823186" y="4848225"/>
            <a:ext cx="3269312" cy="288000"/>
          </a:xfrm>
          <a:prstGeom prst="rect">
            <a:avLst/>
          </a:prstGeom>
          <a:solidFill>
            <a:schemeClr val="bg1"/>
          </a:solidFill>
        </p:spPr>
        <p:txBody>
          <a:bodyPr wrap="none" lIns="36000" tIns="0" rIns="0" bIns="36000" anchor="b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" pitchFamily="2" charset="2"/>
              <a:buNone/>
              <a:defRPr lang="de-DE" sz="1400" b="0" i="0" kern="1200" dirty="0">
                <a:solidFill>
                  <a:schemeClr val="accent1"/>
                </a:solidFill>
                <a:latin typeface="Arial"/>
                <a:ea typeface="+mn-ea"/>
                <a:cs typeface="+mn-cs"/>
              </a:defRPr>
            </a:lvl1pPr>
            <a:lvl2pPr marL="633413" indent="-268288" algn="l" defTabSz="914400" rtl="0" eaLnBrk="1" latinLnBrk="0" hangingPunct="1">
              <a:spcBef>
                <a:spcPct val="20000"/>
              </a:spcBef>
              <a:buClr>
                <a:schemeClr val="tx2">
                  <a:lumMod val="75000"/>
                  <a:lumOff val="25000"/>
                </a:schemeClr>
              </a:buClr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8525" indent="-273050" algn="l" defTabSz="914400" rtl="0" eaLnBrk="1" latinLnBrk="0" hangingPunct="1">
              <a:spcBef>
                <a:spcPct val="20000"/>
              </a:spcBef>
              <a:buClr>
                <a:schemeClr val="tx2">
                  <a:lumMod val="75000"/>
                  <a:lumOff val="25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 smtClean="0">
                <a:latin typeface="+mj-lt"/>
              </a:rPr>
              <a:t>  Phases of Product  Service Systems</a:t>
            </a:r>
          </a:p>
        </p:txBody>
      </p:sp>
      <p:cxnSp>
        <p:nvCxnSpPr>
          <p:cNvPr id="28" name="Gerade Verbindung 27"/>
          <p:cNvCxnSpPr>
            <a:endCxn id="6" idx="1"/>
          </p:cNvCxnSpPr>
          <p:nvPr/>
        </p:nvCxnSpPr>
        <p:spPr>
          <a:xfrm flipV="1">
            <a:off x="280834" y="2753944"/>
            <a:ext cx="1312808" cy="1970456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Gerade Verbindung 45"/>
          <p:cNvCxnSpPr>
            <a:endCxn id="6" idx="3"/>
          </p:cNvCxnSpPr>
          <p:nvPr/>
        </p:nvCxnSpPr>
        <p:spPr>
          <a:xfrm flipH="1" flipV="1">
            <a:off x="7543800" y="2753944"/>
            <a:ext cx="1435556" cy="1970456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70" name="Picture 5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8709" y="995615"/>
            <a:ext cx="6000411" cy="3516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6396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68816151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8" name="think-cell Folie" r:id="rId7" imgW="270" imgH="270" progId="TCLayout.ActiveDocument.1">
                  <p:embed/>
                </p:oleObj>
              </mc:Choice>
              <mc:Fallback>
                <p:oleObj name="think-cell Folie" r:id="rId7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305800" y="6356350"/>
            <a:ext cx="381000" cy="365125"/>
          </a:xfrm>
        </p:spPr>
        <p:txBody>
          <a:bodyPr/>
          <a:lstStyle/>
          <a:p>
            <a:pPr algn="r"/>
            <a:fld id="{B6F15528-21DE-4FAA-801E-634DDDAF4B2B}" type="slidenum">
              <a:rPr lang="en-US" smtClean="0">
                <a:latin typeface="+mj-lt"/>
              </a:rPr>
              <a:pPr algn="r"/>
              <a:t>9</a:t>
            </a:fld>
            <a:endParaRPr lang="en-US" dirty="0">
              <a:latin typeface="+mj-lt"/>
            </a:endParaRPr>
          </a:p>
        </p:txBody>
      </p:sp>
      <p:sp>
        <p:nvSpPr>
          <p:cNvPr id="6" name="Titel 1"/>
          <p:cNvSpPr txBox="1">
            <a:spLocks/>
          </p:cNvSpPr>
          <p:nvPr/>
        </p:nvSpPr>
        <p:spPr>
          <a:xfrm>
            <a:off x="151200" y="5700"/>
            <a:ext cx="8230800" cy="7674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Product-Service performance defined by two variables: </a:t>
            </a:r>
            <a:br>
              <a:rPr lang="en-US" dirty="0" smtClean="0"/>
            </a:br>
            <a:r>
              <a:rPr lang="en-US" dirty="0" smtClean="0"/>
              <a:t>Efficiency and innovation</a:t>
            </a:r>
            <a:endParaRPr lang="en-US" dirty="0"/>
          </a:p>
        </p:txBody>
      </p:sp>
      <p:grpSp>
        <p:nvGrpSpPr>
          <p:cNvPr id="3" name="Gruppieren 2"/>
          <p:cNvGrpSpPr/>
          <p:nvPr/>
        </p:nvGrpSpPr>
        <p:grpSpPr>
          <a:xfrm>
            <a:off x="1295400" y="1143000"/>
            <a:ext cx="5122490" cy="3477936"/>
            <a:chOff x="3464997" y="1173664"/>
            <a:chExt cx="5122490" cy="3477936"/>
          </a:xfrm>
        </p:grpSpPr>
        <p:grpSp>
          <p:nvGrpSpPr>
            <p:cNvPr id="71" name="Gruppieren 70"/>
            <p:cNvGrpSpPr/>
            <p:nvPr/>
          </p:nvGrpSpPr>
          <p:grpSpPr>
            <a:xfrm>
              <a:off x="3855543" y="1173664"/>
              <a:ext cx="4731944" cy="3137611"/>
              <a:chOff x="469815" y="1129730"/>
              <a:chExt cx="3190358" cy="1850001"/>
            </a:xfrm>
          </p:grpSpPr>
          <p:sp>
            <p:nvSpPr>
              <p:cNvPr id="72" name="Rechteck 71"/>
              <p:cNvSpPr/>
              <p:nvPr/>
            </p:nvSpPr>
            <p:spPr bwMode="auto">
              <a:xfrm>
                <a:off x="780173" y="1129730"/>
                <a:ext cx="1440000" cy="810000"/>
              </a:xfrm>
              <a:prstGeom prst="rect">
                <a:avLst/>
              </a:prstGeom>
              <a:solidFill>
                <a:srgbClr val="FFFFFF">
                  <a:lumMod val="95000"/>
                </a:srgbClr>
              </a:solidFill>
              <a:ln w="10800">
                <a:noFill/>
                <a:round/>
                <a:headEnd/>
                <a:tailEnd/>
              </a:ln>
              <a:effectLst/>
              <a:extLst/>
            </p:spPr>
            <p:txBody>
              <a:bodyPr rtlCol="0" anchor="t"/>
              <a:lstStyle/>
              <a:p>
                <a:pPr algn="ctr">
                  <a:defRPr/>
                </a:pPr>
                <a:endParaRPr lang="en-US" sz="1200" kern="0" dirty="0" smtClean="0">
                  <a:solidFill>
                    <a:sysClr val="windowText" lastClr="000000"/>
                  </a:solidFill>
                  <a:latin typeface="+mj-lt"/>
                  <a:cs typeface="Arial" panose="020B0604020202020204" pitchFamily="34" charset="0"/>
                </a:endParaRPr>
              </a:p>
              <a:p>
                <a:pPr algn="ctr">
                  <a:defRPr/>
                </a:pPr>
                <a:r>
                  <a:rPr lang="en-US" sz="1200" kern="0" dirty="0" smtClean="0">
                    <a:solidFill>
                      <a:sysClr val="windowText" lastClr="000000"/>
                    </a:solidFill>
                    <a:latin typeface="+mj-lt"/>
                    <a:cs typeface="Arial" panose="020B0604020202020204" pitchFamily="34" charset="0"/>
                  </a:rPr>
                  <a:t>Singular adaptive</a:t>
                </a:r>
              </a:p>
            </p:txBody>
          </p:sp>
          <p:sp>
            <p:nvSpPr>
              <p:cNvPr id="73" name="Rechteck 72"/>
              <p:cNvSpPr/>
              <p:nvPr/>
            </p:nvSpPr>
            <p:spPr bwMode="auto">
              <a:xfrm>
                <a:off x="780173" y="1939730"/>
                <a:ext cx="1440000" cy="810000"/>
              </a:xfrm>
              <a:prstGeom prst="rect">
                <a:avLst/>
              </a:prstGeom>
              <a:solidFill>
                <a:srgbClr val="FFFFFF">
                  <a:lumMod val="95000"/>
                </a:srgbClr>
              </a:solidFill>
              <a:ln w="10800">
                <a:noFill/>
                <a:round/>
                <a:headEnd/>
                <a:tailEnd/>
              </a:ln>
              <a:effectLst/>
              <a:extLst/>
            </p:spPr>
            <p:txBody>
              <a:bodyPr rtlCol="0" anchor="t"/>
              <a:lstStyle/>
              <a:p>
                <a:pPr algn="ctr">
                  <a:defRPr/>
                </a:pPr>
                <a:endParaRPr lang="en-US" sz="1200" kern="0" dirty="0" smtClean="0">
                  <a:solidFill>
                    <a:sysClr val="windowText" lastClr="000000"/>
                  </a:solidFill>
                  <a:latin typeface="+mj-lt"/>
                  <a:cs typeface="Arial" panose="020B0604020202020204" pitchFamily="34" charset="0"/>
                </a:endParaRPr>
              </a:p>
              <a:p>
                <a:pPr algn="ctr">
                  <a:defRPr/>
                </a:pPr>
                <a:r>
                  <a:rPr lang="en-US" sz="1200" kern="0" dirty="0" smtClean="0">
                    <a:solidFill>
                      <a:sysClr val="windowText" lastClr="000000"/>
                    </a:solidFill>
                    <a:latin typeface="+mj-lt"/>
                    <a:cs typeface="Arial" panose="020B0604020202020204" pitchFamily="34" charset="0"/>
                  </a:rPr>
                  <a:t>reactive</a:t>
                </a:r>
              </a:p>
            </p:txBody>
          </p:sp>
          <p:sp>
            <p:nvSpPr>
              <p:cNvPr id="74" name="Rechteck 73"/>
              <p:cNvSpPr/>
              <p:nvPr/>
            </p:nvSpPr>
            <p:spPr bwMode="auto">
              <a:xfrm>
                <a:off x="2220173" y="1129730"/>
                <a:ext cx="1440000" cy="810000"/>
              </a:xfrm>
              <a:prstGeom prst="rect">
                <a:avLst/>
              </a:prstGeom>
              <a:solidFill>
                <a:srgbClr val="FFFFFF">
                  <a:lumMod val="95000"/>
                </a:srgbClr>
              </a:solidFill>
              <a:ln w="10800">
                <a:noFill/>
                <a:round/>
                <a:headEnd/>
                <a:tailEnd/>
              </a:ln>
              <a:effectLst/>
              <a:extLst/>
            </p:spPr>
            <p:txBody>
              <a:bodyPr rtlCol="0" anchor="t"/>
              <a:lstStyle/>
              <a:p>
                <a:pPr algn="ctr">
                  <a:defRPr/>
                </a:pPr>
                <a:endParaRPr lang="en-US" sz="1200" kern="0" dirty="0" smtClean="0">
                  <a:solidFill>
                    <a:sysClr val="windowText" lastClr="000000"/>
                  </a:solidFill>
                  <a:latin typeface="+mj-lt"/>
                  <a:cs typeface="Arial" panose="020B0604020202020204" pitchFamily="34" charset="0"/>
                </a:endParaRPr>
              </a:p>
              <a:p>
                <a:pPr algn="ctr">
                  <a:defRPr/>
                </a:pPr>
                <a:r>
                  <a:rPr lang="en-US" sz="1200" kern="0" dirty="0" smtClean="0">
                    <a:solidFill>
                      <a:sysClr val="windowText" lastClr="000000"/>
                    </a:solidFill>
                    <a:latin typeface="+mj-lt"/>
                    <a:cs typeface="Arial" panose="020B0604020202020204" pitchFamily="34" charset="0"/>
                  </a:rPr>
                  <a:t>dual</a:t>
                </a:r>
              </a:p>
            </p:txBody>
          </p:sp>
          <p:sp>
            <p:nvSpPr>
              <p:cNvPr id="75" name="Rechteck 74"/>
              <p:cNvSpPr/>
              <p:nvPr/>
            </p:nvSpPr>
            <p:spPr bwMode="auto">
              <a:xfrm>
                <a:off x="2220173" y="1939730"/>
                <a:ext cx="1440000" cy="810000"/>
              </a:xfrm>
              <a:prstGeom prst="rect">
                <a:avLst/>
              </a:prstGeom>
              <a:solidFill>
                <a:srgbClr val="FFFFFF">
                  <a:lumMod val="95000"/>
                </a:srgbClr>
              </a:solidFill>
              <a:ln w="10800">
                <a:noFill/>
                <a:round/>
                <a:headEnd/>
                <a:tailEnd/>
              </a:ln>
              <a:effectLst/>
              <a:extLst/>
            </p:spPr>
            <p:txBody>
              <a:bodyPr rtlCol="0" anchor="t"/>
              <a:lstStyle/>
              <a:p>
                <a:pPr algn="ctr">
                  <a:defRPr/>
                </a:pPr>
                <a:endParaRPr lang="en-US" sz="1200" kern="0" dirty="0" smtClean="0">
                  <a:solidFill>
                    <a:sysClr val="windowText" lastClr="000000"/>
                  </a:solidFill>
                  <a:latin typeface="+mj-lt"/>
                  <a:cs typeface="Arial" panose="020B0604020202020204" pitchFamily="34" charset="0"/>
                </a:endParaRPr>
              </a:p>
              <a:p>
                <a:pPr algn="ctr">
                  <a:defRPr/>
                </a:pPr>
                <a:r>
                  <a:rPr lang="en-US" sz="1200" kern="0" dirty="0" smtClean="0">
                    <a:solidFill>
                      <a:sysClr val="windowText" lastClr="000000"/>
                    </a:solidFill>
                    <a:latin typeface="+mj-lt"/>
                    <a:cs typeface="Arial" panose="020B0604020202020204" pitchFamily="34" charset="0"/>
                  </a:rPr>
                  <a:t>Singular mechanistic</a:t>
                </a:r>
              </a:p>
            </p:txBody>
          </p:sp>
          <p:sp>
            <p:nvSpPr>
              <p:cNvPr id="76" name="Rechteck 75"/>
              <p:cNvSpPr/>
              <p:nvPr/>
            </p:nvSpPr>
            <p:spPr bwMode="auto">
              <a:xfrm>
                <a:off x="1757165" y="2763707"/>
                <a:ext cx="940414" cy="216024"/>
              </a:xfrm>
              <a:prstGeom prst="rect">
                <a:avLst/>
              </a:prstGeom>
              <a:noFill/>
              <a:ln w="10800">
                <a:noFill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 anchor="t"/>
              <a:lstStyle/>
              <a:p>
                <a:pPr algn="ctr">
                  <a:defRPr/>
                </a:pPr>
                <a:r>
                  <a:rPr lang="en-US" sz="1200" b="1" kern="0" dirty="0" smtClean="0">
                    <a:solidFill>
                      <a:sysClr val="windowText" lastClr="000000"/>
                    </a:solidFill>
                    <a:latin typeface="+mj-lt"/>
                    <a:cs typeface="Arial" panose="020B0604020202020204" pitchFamily="34" charset="0"/>
                  </a:rPr>
                  <a:t>Service Excellence</a:t>
                </a:r>
              </a:p>
            </p:txBody>
          </p:sp>
          <p:sp>
            <p:nvSpPr>
              <p:cNvPr id="77" name="Rechteck 76"/>
              <p:cNvSpPr/>
              <p:nvPr/>
            </p:nvSpPr>
            <p:spPr bwMode="auto">
              <a:xfrm>
                <a:off x="1303636" y="2742436"/>
                <a:ext cx="393073" cy="216024"/>
              </a:xfrm>
              <a:prstGeom prst="rect">
                <a:avLst/>
              </a:prstGeom>
              <a:noFill/>
              <a:ln w="10800">
                <a:noFill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 anchor="t"/>
              <a:lstStyle/>
              <a:p>
                <a:pPr algn="ctr">
                  <a:defRPr/>
                </a:pPr>
                <a:r>
                  <a:rPr lang="en-US" sz="1200" kern="0" dirty="0" smtClean="0">
                    <a:solidFill>
                      <a:sysClr val="windowText" lastClr="000000"/>
                    </a:solidFill>
                    <a:latin typeface="+mj-lt"/>
                    <a:cs typeface="Arial" panose="020B0604020202020204" pitchFamily="34" charset="0"/>
                  </a:rPr>
                  <a:t>low</a:t>
                </a:r>
              </a:p>
            </p:txBody>
          </p:sp>
          <p:sp>
            <p:nvSpPr>
              <p:cNvPr id="78" name="Rechteck 77"/>
              <p:cNvSpPr/>
              <p:nvPr/>
            </p:nvSpPr>
            <p:spPr bwMode="auto">
              <a:xfrm>
                <a:off x="2707512" y="2757632"/>
                <a:ext cx="465321" cy="216024"/>
              </a:xfrm>
              <a:prstGeom prst="rect">
                <a:avLst/>
              </a:prstGeom>
              <a:noFill/>
              <a:ln w="10800">
                <a:noFill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 anchor="t"/>
              <a:lstStyle/>
              <a:p>
                <a:pPr algn="ctr">
                  <a:defRPr/>
                </a:pPr>
                <a:r>
                  <a:rPr lang="en-US" sz="1200" kern="0" dirty="0" smtClean="0">
                    <a:solidFill>
                      <a:sysClr val="windowText" lastClr="000000"/>
                    </a:solidFill>
                    <a:latin typeface="+mj-lt"/>
                    <a:cs typeface="Arial" panose="020B0604020202020204" pitchFamily="34" charset="0"/>
                  </a:rPr>
                  <a:t>high</a:t>
                </a:r>
              </a:p>
            </p:txBody>
          </p:sp>
          <p:cxnSp>
            <p:nvCxnSpPr>
              <p:cNvPr id="79" name="Gerade Verbindung 78"/>
              <p:cNvCxnSpPr>
                <a:stCxn id="84" idx="3"/>
                <a:endCxn id="84" idx="1"/>
              </p:cNvCxnSpPr>
              <p:nvPr/>
            </p:nvCxnSpPr>
            <p:spPr>
              <a:xfrm flipH="1">
                <a:off x="780173" y="1939730"/>
                <a:ext cx="2880000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0067A6">
                    <a:shade val="95000"/>
                    <a:satMod val="105000"/>
                  </a:srgbClr>
                </a:solidFill>
                <a:prstDash val="dash"/>
              </a:ln>
              <a:effectLst/>
            </p:spPr>
          </p:cxnSp>
          <p:sp>
            <p:nvSpPr>
              <p:cNvPr id="80" name="Rechteck 79"/>
              <p:cNvSpPr/>
              <p:nvPr/>
            </p:nvSpPr>
            <p:spPr bwMode="auto">
              <a:xfrm rot="16200000">
                <a:off x="178028" y="1858267"/>
                <a:ext cx="810000" cy="226426"/>
              </a:xfrm>
              <a:prstGeom prst="rect">
                <a:avLst/>
              </a:prstGeom>
              <a:noFill/>
              <a:ln w="10800">
                <a:noFill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 anchor="t"/>
              <a:lstStyle/>
              <a:p>
                <a:pPr algn="ctr">
                  <a:defRPr/>
                </a:pPr>
                <a:r>
                  <a:rPr lang="en-US" sz="1200" b="1" kern="0" dirty="0" smtClean="0">
                    <a:solidFill>
                      <a:sysClr val="windowText" lastClr="000000"/>
                    </a:solidFill>
                    <a:latin typeface="+mj-lt"/>
                    <a:cs typeface="Arial" panose="020B0604020202020204" pitchFamily="34" charset="0"/>
                  </a:rPr>
                  <a:t>Innovation Capability</a:t>
                </a:r>
              </a:p>
            </p:txBody>
          </p:sp>
          <p:sp>
            <p:nvSpPr>
              <p:cNvPr id="81" name="Rechteck 80"/>
              <p:cNvSpPr/>
              <p:nvPr/>
            </p:nvSpPr>
            <p:spPr bwMode="auto">
              <a:xfrm rot="16200000">
                <a:off x="330976" y="2370560"/>
                <a:ext cx="604711" cy="216024"/>
              </a:xfrm>
              <a:prstGeom prst="rect">
                <a:avLst/>
              </a:prstGeom>
              <a:noFill/>
              <a:ln w="10800">
                <a:noFill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 anchor="t"/>
              <a:lstStyle/>
              <a:p>
                <a:pPr algn="ctr">
                  <a:defRPr/>
                </a:pPr>
                <a:r>
                  <a:rPr lang="en-US" sz="1200" kern="0" dirty="0" smtClean="0">
                    <a:solidFill>
                      <a:sysClr val="windowText" lastClr="000000"/>
                    </a:solidFill>
                    <a:latin typeface="+mj-lt"/>
                    <a:cs typeface="Arial" panose="020B0604020202020204" pitchFamily="34" charset="0"/>
                  </a:rPr>
                  <a:t>low</a:t>
                </a:r>
              </a:p>
            </p:txBody>
          </p:sp>
          <p:sp>
            <p:nvSpPr>
              <p:cNvPr id="82" name="Rechteck 81"/>
              <p:cNvSpPr/>
              <p:nvPr/>
            </p:nvSpPr>
            <p:spPr bwMode="auto">
              <a:xfrm rot="16200000">
                <a:off x="311789" y="1343261"/>
                <a:ext cx="643086" cy="216024"/>
              </a:xfrm>
              <a:prstGeom prst="rect">
                <a:avLst/>
              </a:prstGeom>
              <a:noFill/>
              <a:ln w="10800">
                <a:noFill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 anchor="t"/>
              <a:lstStyle/>
              <a:p>
                <a:pPr algn="ctr">
                  <a:defRPr/>
                </a:pPr>
                <a:r>
                  <a:rPr lang="en-US" sz="1200" kern="0" dirty="0" smtClean="0">
                    <a:solidFill>
                      <a:sysClr val="windowText" lastClr="000000"/>
                    </a:solidFill>
                    <a:latin typeface="+mj-lt"/>
                    <a:cs typeface="Arial" panose="020B0604020202020204" pitchFamily="34" charset="0"/>
                  </a:rPr>
                  <a:t>high</a:t>
                </a:r>
              </a:p>
            </p:txBody>
          </p:sp>
          <p:cxnSp>
            <p:nvCxnSpPr>
              <p:cNvPr id="83" name="Gerade Verbindung 82"/>
              <p:cNvCxnSpPr>
                <a:stCxn id="84" idx="0"/>
                <a:endCxn id="84" idx="2"/>
              </p:cNvCxnSpPr>
              <p:nvPr/>
            </p:nvCxnSpPr>
            <p:spPr>
              <a:xfrm>
                <a:off x="2220173" y="1129730"/>
                <a:ext cx="0" cy="1620000"/>
              </a:xfrm>
              <a:prstGeom prst="line">
                <a:avLst/>
              </a:prstGeom>
              <a:noFill/>
              <a:ln w="9525" cap="flat" cmpd="sng" algn="ctr">
                <a:solidFill>
                  <a:srgbClr val="0067A6">
                    <a:shade val="95000"/>
                    <a:satMod val="105000"/>
                  </a:srgbClr>
                </a:solidFill>
                <a:prstDash val="dash"/>
              </a:ln>
              <a:effectLst/>
            </p:spPr>
          </p:cxnSp>
          <p:sp>
            <p:nvSpPr>
              <p:cNvPr id="84" name="Rechteck 83"/>
              <p:cNvSpPr/>
              <p:nvPr/>
            </p:nvSpPr>
            <p:spPr bwMode="auto">
              <a:xfrm>
                <a:off x="780173" y="1129730"/>
                <a:ext cx="2880000" cy="1620000"/>
              </a:xfrm>
              <a:prstGeom prst="rect">
                <a:avLst/>
              </a:prstGeom>
              <a:noFill/>
              <a:ln w="10800">
                <a:solidFill>
                  <a:srgbClr val="0067A6"/>
                </a:solidFill>
                <a:round/>
                <a:headEnd/>
                <a:tailEnd/>
              </a:ln>
              <a:effectLst/>
              <a:extLst/>
            </p:spPr>
            <p:txBody>
              <a:bodyPr rtlCol="0" anchor="t"/>
              <a:lstStyle/>
              <a:p>
                <a:pPr algn="ctr">
                  <a:defRPr/>
                </a:pPr>
                <a:endParaRPr lang="en-US" sz="3600" kern="0" dirty="0" smtClean="0">
                  <a:solidFill>
                    <a:sysClr val="windowText" lastClr="000000"/>
                  </a:solidFill>
                  <a:latin typeface="+mj-lt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91" name="Picture 2" descr="Malvorlage  Lorbeerkranz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9" cstate="print">
              <a:duotone>
                <a:srgbClr val="0067A6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9568" y="4327600"/>
              <a:ext cx="457628" cy="3240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/>
          </p:spPr>
        </p:pic>
        <p:pic>
          <p:nvPicPr>
            <p:cNvPr id="92" name="Picture 4" descr="http://www.gewinde-norm.de/bilder/gluehbirne.gif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10" cstate="print">
              <a:duotone>
                <a:srgbClr val="0067A6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4997" y="2304531"/>
              <a:ext cx="298167" cy="5040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/>
          </p:spPr>
        </p:pic>
        <p:pic>
          <p:nvPicPr>
            <p:cNvPr id="9219" name="Picture 3"/>
            <p:cNvPicPr>
              <a:picLocks noChangeAspect="1" noChangeArrowheads="1"/>
            </p:cNvPicPr>
            <p:nvPr/>
          </p:nvPicPr>
          <p:blipFill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7418" y="2971800"/>
              <a:ext cx="390525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3"/>
            <p:cNvPicPr>
              <a:picLocks noChangeAspect="1" noChangeArrowheads="1"/>
            </p:cNvPicPr>
            <p:nvPr/>
          </p:nvPicPr>
          <p:blipFill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5130368" y="1571494"/>
              <a:ext cx="390525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" name="Picture 2"/>
            <p:cNvPicPr>
              <a:picLocks noChangeAspect="1" noChangeArrowheads="1"/>
            </p:cNvPicPr>
            <p:nvPr/>
          </p:nvPicPr>
          <p:blipFill>
            <a:blip r:embed="rId1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39772" y="3136800"/>
              <a:ext cx="288000" cy="43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0" name="Picture 4"/>
            <p:cNvPicPr>
              <a:picLocks noChangeArrowheads="1"/>
            </p:cNvPicPr>
            <p:nvPr/>
          </p:nvPicPr>
          <p:blipFill>
            <a:blip r:embed="rId1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04581" y="1590546"/>
              <a:ext cx="252000" cy="54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2" name="Gruppieren 31"/>
          <p:cNvGrpSpPr/>
          <p:nvPr/>
        </p:nvGrpSpPr>
        <p:grpSpPr>
          <a:xfrm>
            <a:off x="245543" y="4971280"/>
            <a:ext cx="4012732" cy="1098064"/>
            <a:chOff x="236017" y="1162812"/>
            <a:chExt cx="5046651" cy="2652443"/>
          </a:xfrm>
        </p:grpSpPr>
        <p:cxnSp>
          <p:nvCxnSpPr>
            <p:cNvPr id="33" name="Gerade Verbindung 32"/>
            <p:cNvCxnSpPr/>
            <p:nvPr/>
          </p:nvCxnSpPr>
          <p:spPr>
            <a:xfrm flipV="1">
              <a:off x="236017" y="1162812"/>
              <a:ext cx="5038863" cy="4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Gerade Verbindung 33"/>
            <p:cNvCxnSpPr/>
            <p:nvPr/>
          </p:nvCxnSpPr>
          <p:spPr>
            <a:xfrm flipV="1">
              <a:off x="5282668" y="1166801"/>
              <a:ext cx="0" cy="2648454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Textplatzhalter 13"/>
          <p:cNvSpPr txBox="1">
            <a:spLocks/>
          </p:cNvSpPr>
          <p:nvPr/>
        </p:nvSpPr>
        <p:spPr>
          <a:xfrm>
            <a:off x="207442" y="4724400"/>
            <a:ext cx="1044656" cy="288000"/>
          </a:xfrm>
          <a:prstGeom prst="rect">
            <a:avLst/>
          </a:prstGeom>
        </p:spPr>
        <p:txBody>
          <a:bodyPr wrap="none" lIns="36000" tIns="0" rIns="0" bIns="36000" anchor="b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" pitchFamily="2" charset="2"/>
              <a:buNone/>
              <a:defRPr lang="de-DE" sz="1400" b="0" i="0" kern="1200" dirty="0">
                <a:solidFill>
                  <a:schemeClr val="accent1"/>
                </a:solidFill>
                <a:latin typeface="Arial"/>
                <a:ea typeface="+mn-ea"/>
                <a:cs typeface="+mn-cs"/>
              </a:defRPr>
            </a:lvl1pPr>
            <a:lvl2pPr marL="633413" indent="-268288" algn="l" defTabSz="914400" rtl="0" eaLnBrk="1" latinLnBrk="0" hangingPunct="1">
              <a:spcBef>
                <a:spcPct val="20000"/>
              </a:spcBef>
              <a:buClr>
                <a:schemeClr val="tx2">
                  <a:lumMod val="75000"/>
                  <a:lumOff val="25000"/>
                </a:schemeClr>
              </a:buClr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8525" indent="-273050" algn="l" defTabSz="914400" rtl="0" eaLnBrk="1" latinLnBrk="0" hangingPunct="1">
              <a:spcBef>
                <a:spcPct val="20000"/>
              </a:spcBef>
              <a:buClr>
                <a:schemeClr val="tx2">
                  <a:lumMod val="75000"/>
                  <a:lumOff val="25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latin typeface="+mj-lt"/>
              </a:rPr>
              <a:t>Innovation Capability</a:t>
            </a:r>
          </a:p>
        </p:txBody>
      </p:sp>
      <p:grpSp>
        <p:nvGrpSpPr>
          <p:cNvPr id="36" name="Gruppieren 35"/>
          <p:cNvGrpSpPr/>
          <p:nvPr/>
        </p:nvGrpSpPr>
        <p:grpSpPr>
          <a:xfrm>
            <a:off x="4596432" y="4971279"/>
            <a:ext cx="4271624" cy="1098064"/>
            <a:chOff x="236017" y="1162812"/>
            <a:chExt cx="5046651" cy="2652443"/>
          </a:xfrm>
        </p:grpSpPr>
        <p:cxnSp>
          <p:nvCxnSpPr>
            <p:cNvPr id="37" name="Gerade Verbindung 36"/>
            <p:cNvCxnSpPr/>
            <p:nvPr/>
          </p:nvCxnSpPr>
          <p:spPr>
            <a:xfrm flipV="1">
              <a:off x="236017" y="1162812"/>
              <a:ext cx="5038863" cy="4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Gerade Verbindung 37"/>
            <p:cNvCxnSpPr/>
            <p:nvPr/>
          </p:nvCxnSpPr>
          <p:spPr>
            <a:xfrm flipV="1">
              <a:off x="5282668" y="1166801"/>
              <a:ext cx="0" cy="2648454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Textplatzhalter 13"/>
          <p:cNvSpPr txBox="1">
            <a:spLocks/>
          </p:cNvSpPr>
          <p:nvPr/>
        </p:nvSpPr>
        <p:spPr>
          <a:xfrm>
            <a:off x="4572000" y="4724400"/>
            <a:ext cx="1044656" cy="288000"/>
          </a:xfrm>
          <a:prstGeom prst="rect">
            <a:avLst/>
          </a:prstGeom>
        </p:spPr>
        <p:txBody>
          <a:bodyPr wrap="none" lIns="36000" tIns="0" rIns="0" bIns="36000" anchor="b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" pitchFamily="2" charset="2"/>
              <a:buNone/>
              <a:defRPr lang="de-DE" sz="1400" b="0" i="0" kern="1200" dirty="0">
                <a:solidFill>
                  <a:schemeClr val="accent1"/>
                </a:solidFill>
                <a:latin typeface="Arial"/>
                <a:ea typeface="+mn-ea"/>
                <a:cs typeface="+mn-cs"/>
              </a:defRPr>
            </a:lvl1pPr>
            <a:lvl2pPr marL="633413" indent="-268288" algn="l" defTabSz="914400" rtl="0" eaLnBrk="1" latinLnBrk="0" hangingPunct="1">
              <a:spcBef>
                <a:spcPct val="20000"/>
              </a:spcBef>
              <a:buClr>
                <a:schemeClr val="tx2">
                  <a:lumMod val="75000"/>
                  <a:lumOff val="25000"/>
                </a:schemeClr>
              </a:buClr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8525" indent="-273050" algn="l" defTabSz="914400" rtl="0" eaLnBrk="1" latinLnBrk="0" hangingPunct="1">
              <a:spcBef>
                <a:spcPct val="20000"/>
              </a:spcBef>
              <a:buClr>
                <a:schemeClr val="tx2">
                  <a:lumMod val="75000"/>
                  <a:lumOff val="25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latin typeface="+mj-lt"/>
              </a:rPr>
              <a:t>Service Excellence</a:t>
            </a:r>
          </a:p>
        </p:txBody>
      </p:sp>
      <p:sp>
        <p:nvSpPr>
          <p:cNvPr id="40" name="Textfeld 39"/>
          <p:cNvSpPr txBox="1"/>
          <p:nvPr/>
        </p:nvSpPr>
        <p:spPr>
          <a:xfrm>
            <a:off x="315975" y="5113382"/>
            <a:ext cx="3936108" cy="834291"/>
          </a:xfrm>
          <a:prstGeom prst="rect">
            <a:avLst/>
          </a:prstGeom>
          <a:noFill/>
          <a:ln>
            <a:noFill/>
          </a:ln>
        </p:spPr>
        <p:txBody>
          <a:bodyPr wrap="square" lIns="36000" rIns="0" rtlCol="0" anchor="t" anchorCtr="0">
            <a:noAutofit/>
          </a:bodyPr>
          <a:lstStyle/>
          <a:p>
            <a:pPr marL="179388" indent="-179388" algn="l"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1400" dirty="0" smtClean="0">
                <a:latin typeface="+mj-lt"/>
              </a:rPr>
              <a:t>Ability to develop new innovative business opportunities (explorative perspective)</a:t>
            </a:r>
          </a:p>
          <a:p>
            <a:pPr marL="179388" indent="-179388" algn="l">
              <a:buClr>
                <a:schemeClr val="accent1"/>
              </a:buClr>
              <a:buFont typeface="Wingdings" pitchFamily="2" charset="2"/>
              <a:buChar char="§"/>
            </a:pPr>
            <a:endParaRPr lang="en-US" sz="1400" dirty="0" smtClean="0">
              <a:latin typeface="+mj-lt"/>
            </a:endParaRPr>
          </a:p>
          <a:p>
            <a:pPr marL="179388" indent="-179388" algn="l">
              <a:buClr>
                <a:schemeClr val="accent1"/>
              </a:buClr>
              <a:buFont typeface="Wingdings" pitchFamily="2" charset="2"/>
              <a:buChar char="§"/>
            </a:pPr>
            <a:endParaRPr lang="en-US" sz="1400" dirty="0" smtClean="0">
              <a:latin typeface="+mj-lt"/>
            </a:endParaRPr>
          </a:p>
        </p:txBody>
      </p:sp>
      <p:sp>
        <p:nvSpPr>
          <p:cNvPr id="41" name="Textfeld 40"/>
          <p:cNvSpPr txBox="1"/>
          <p:nvPr/>
        </p:nvSpPr>
        <p:spPr>
          <a:xfrm>
            <a:off x="4596436" y="5113382"/>
            <a:ext cx="4142330" cy="749919"/>
          </a:xfrm>
          <a:prstGeom prst="rect">
            <a:avLst/>
          </a:prstGeom>
          <a:noFill/>
          <a:ln>
            <a:noFill/>
          </a:ln>
        </p:spPr>
        <p:txBody>
          <a:bodyPr wrap="square" lIns="36000" rIns="0" rtlCol="0" anchor="t" anchorCtr="0">
            <a:noAutofit/>
          </a:bodyPr>
          <a:lstStyle/>
          <a:p>
            <a:pPr marL="179388" indent="-179388" algn="l"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1400" dirty="0" smtClean="0">
                <a:latin typeface="+mj-lt"/>
              </a:rPr>
              <a:t>Ability to reach a high level of service excellence and thus to be service efficient (exploitive perspective)</a:t>
            </a:r>
          </a:p>
          <a:p>
            <a:pPr marL="179388" indent="-179388" algn="l">
              <a:buClr>
                <a:schemeClr val="accent1"/>
              </a:buClr>
              <a:buFont typeface="Wingdings" pitchFamily="2" charset="2"/>
              <a:buChar char="§"/>
            </a:pPr>
            <a:endParaRPr lang="en-US" sz="1400" dirty="0" smtClean="0">
              <a:latin typeface="+mj-lt"/>
            </a:endParaRPr>
          </a:p>
          <a:p>
            <a:pPr marL="179388" indent="-179388" algn="l">
              <a:buClr>
                <a:schemeClr val="accent1"/>
              </a:buClr>
              <a:buFont typeface="Wingdings" pitchFamily="2" charset="2"/>
              <a:buChar char="§"/>
            </a:pPr>
            <a:endParaRPr lang="en-US" sz="1400" dirty="0" smtClean="0">
              <a:latin typeface="+mj-lt"/>
            </a:endParaRPr>
          </a:p>
        </p:txBody>
      </p:sp>
      <p:sp>
        <p:nvSpPr>
          <p:cNvPr id="42" name="Textfeld 41"/>
          <p:cNvSpPr txBox="1"/>
          <p:nvPr/>
        </p:nvSpPr>
        <p:spPr>
          <a:xfrm>
            <a:off x="6019800" y="6372028"/>
            <a:ext cx="2362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Source</a:t>
            </a:r>
            <a:r>
              <a:rPr lang="en-US" sz="1000" dirty="0"/>
              <a:t>: </a:t>
            </a:r>
            <a:r>
              <a:rPr lang="en-US" sz="1000" dirty="0" smtClean="0"/>
              <a:t>Sutcliffe et al. (2000)</a:t>
            </a:r>
            <a:endParaRPr lang="en-US" sz="1000" dirty="0"/>
          </a:p>
        </p:txBody>
      </p:sp>
      <p:pic>
        <p:nvPicPr>
          <p:cNvPr id="43" name="Picture 4"/>
          <p:cNvPicPr>
            <a:picLocks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2767" y="1559882"/>
            <a:ext cx="252000" cy="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4712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box"/>
  <p:tag name="EE4P_AGENDAWIZARD_CONTENT" val="/2"/>
  <p:tag name="EE4P_AGENDAWIZARD_PROPERTIES" val="31,12504/171,3843/28,79992/28,8000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bar"/>
  <p:tag name="EE4P_AGENDAWIZARD_CONTENT" val="/Bewertung der Angemesssenheit und Wirksamkeit "/>
  <p:tag name="EE4P_AGENDAWIZARD_PROPERTIES" val="62,17496/396,4406/626,7001/28,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box"/>
  <p:tag name="EE4P_AGENDAWIZARD_CONTENT" val="/2"/>
  <p:tag name="EE4P_AGENDAWIZARD_PROPERTIES" val="31,12504/171,3843/28,79992/28,8000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bar"/>
  <p:tag name="EE4P_AGENDAWIZARD_CONTENT" val="/Ziel des Managementreviews "/>
  <p:tag name="EE4P_AGENDAWIZARD_PROPERTIES" val="62,17496/133,875/626,7001/28,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box"/>
  <p:tag name="EE4P_AGENDAWIZARD_CONTENT" val="/1"/>
  <p:tag name="EE4P_AGENDAWIZARD_PROPERTIES" val="31,12504/133,875/28,79992/28,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bar"/>
  <p:tag name="EE4P_AGENDAWIZARD_CONTENT" val="/Bewertung der Angemesssenheit und Wirksamkeit "/>
  <p:tag name="EE4P_AGENDAWIZARD_PROPERTIES" val="62,17496/396,4406/626,7001/28,8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box"/>
  <p:tag name="EE4P_AGENDAWIZARD_CONTENT" val="/2"/>
  <p:tag name="EE4P_AGENDAWIZARD_PROPERTIES" val="31,12504/171,3843/28,79992/28,80008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bar"/>
  <p:tag name="EE4P_AGENDAWIZARD_CONTENT" val="/Bewertung der Angemesssenheit und Wirksamkeit "/>
  <p:tag name="EE4P_AGENDAWIZARD_PROPERTIES" val="62,17496/396,4406/626,7001/28,8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box"/>
  <p:tag name="EE4P_AGENDAWIZARD_CONTENT" val="/2"/>
  <p:tag name="EE4P_AGENDAWIZARD_PROPERTIES" val="31,12504/171,3843/28,79992/28,80008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JJ0DPwyfU6KBgjq5EKtoA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ix.CBum9Ui8pKo1QV.8lQ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qCOqaN5gE2iE_OrXky5Pw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PA55SkOEECJFbgv2JhxCA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1MuJqvL4k6EVJGZG5qo3A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GTUDkCA7Ey1l22qvT1nxA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J6s6a_LwEejWh0DqkFprA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tPlL9hG70CeP6MNTOLXDg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fJoKan.HUyGWo.tzVKYE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bar"/>
  <p:tag name="EE4P_AGENDAWIZARD_CONTENT" val="/Bewertung der Angemesssenheit und Wirksamkeit "/>
  <p:tag name="EE4P_AGENDAWIZARD_PROPERTIES" val="62,17496/396,4406/626,7001/28,8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tPlL9hG70CeP6MNTOLXDg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DkCvDYyCEKECN2u5yzvzg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tPlL9hG70CeP6MNTOLXDg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BzvfGXjQ065Txn9ibc4Rg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z.jU3J8LUKSB2i3LIKw0A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bar"/>
  <p:tag name="EE4P_AGENDAWIZARD_CONTENT" val="/Bewertung der Angemesssenheit und Wirksamkeit "/>
  <p:tag name="EE4P_AGENDAWIZARD_PROPERTIES" val="62,17496/396,4406/626,7001/28,8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box"/>
  <p:tag name="EE4P_AGENDAWIZARD_CONTENT" val="/2"/>
  <p:tag name="EE4P_AGENDAWIZARD_PROPERTIES" val="31,12504/171,3843/28,79992/28,80008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bar"/>
  <p:tag name="EE4P_AGENDAWIZARD_CONTENT" val="/Ziel des Managementreviews "/>
  <p:tag name="EE4P_AGENDAWIZARD_PROPERTIES" val="62,17496/133,875/626,7001/28,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box"/>
  <p:tag name="EE4P_AGENDAWIZARD_CONTENT" val="/2"/>
  <p:tag name="EE4P_AGENDAWIZARD_PROPERTIES" val="31,12504/171,3843/28,79992/28,80008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box"/>
  <p:tag name="EE4P_AGENDAWIZARD_CONTENT" val="/1"/>
  <p:tag name="EE4P_AGENDAWIZARD_PROPERTIES" val="31,12504/133,875/28,79992/28,8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bar"/>
  <p:tag name="EE4P_AGENDAWIZARD_CONTENT" val="/Bewertung der Angemesssenheit und Wirksamkeit "/>
  <p:tag name="EE4P_AGENDAWIZARD_PROPERTIES" val="62,17496/396,4406/626,7001/28,8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box"/>
  <p:tag name="EE4P_AGENDAWIZARD_CONTENT" val="/2"/>
  <p:tag name="EE4P_AGENDAWIZARD_PROPERTIES" val="31,12504/171,3843/28,79992/28,80008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bar"/>
  <p:tag name="EE4P_AGENDAWIZARD_CONTENT" val="/Bewertung der Angemesssenheit und Wirksamkeit "/>
  <p:tag name="EE4P_AGENDAWIZARD_PROPERTIES" val="62,17496/396,4406/626,7001/28,8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box"/>
  <p:tag name="EE4P_AGENDAWIZARD_CONTENT" val="/2"/>
  <p:tag name="EE4P_AGENDAWIZARD_PROPERTIES" val="31,12504/171,3843/28,79992/28,80008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BzvfGXjQ065Txn9ibc4Rg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z.jU3J8LUKSB2i3LIKw0A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bar"/>
  <p:tag name="EE4P_AGENDAWIZARD_CONTENT" val="/Bewertung der Angemesssenheit und Wirksamkeit "/>
  <p:tag name="EE4P_AGENDAWIZARD_PROPERTIES" val="62,17496/396,4406/626,7001/28,8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box"/>
  <p:tag name="EE4P_AGENDAWIZARD_CONTENT" val="/2"/>
  <p:tag name="EE4P_AGENDAWIZARD_PROPERTIES" val="31,12504/171,3843/28,79992/28,8000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bar"/>
  <p:tag name="EE4P_AGENDAWIZARD_CONTENT" val="/Ziel des Managementreviews "/>
  <p:tag name="EE4P_AGENDAWIZARD_PROPERTIES" val="62,17496/133,875/626,7001/28,8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bar"/>
  <p:tag name="EE4P_AGENDAWIZARD_CONTENT" val="/Ziel des Managementreviews "/>
  <p:tag name="EE4P_AGENDAWIZARD_PROPERTIES" val="62,17496/133,875/626,7001/28,8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box"/>
  <p:tag name="EE4P_AGENDAWIZARD_CONTENT" val="/1"/>
  <p:tag name="EE4P_AGENDAWIZARD_PROPERTIES" val="31,12504/133,875/28,79992/28,8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bar"/>
  <p:tag name="EE4P_AGENDAWIZARD_CONTENT" val="/Bewertung der Angemesssenheit und Wirksamkeit "/>
  <p:tag name="EE4P_AGENDAWIZARD_PROPERTIES" val="62,17496/396,4406/626,7001/28,8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box"/>
  <p:tag name="EE4P_AGENDAWIZARD_CONTENT" val="/2"/>
  <p:tag name="EE4P_AGENDAWIZARD_PROPERTIES" val="31,12504/171,3843/28,79992/28,80008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bar"/>
  <p:tag name="EE4P_AGENDAWIZARD_CONTENT" val="/Bewertung der Angemesssenheit und Wirksamkeit "/>
  <p:tag name="EE4P_AGENDAWIZARD_PROPERTIES" val="62,17496/396,4406/626,7001/28,8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box"/>
  <p:tag name="EE4P_AGENDAWIZARD_CONTENT" val="/2"/>
  <p:tag name="EE4P_AGENDAWIZARD_PROPERTIES" val="31,12504/171,3843/28,79992/28,80008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box"/>
  <p:tag name="EE4P_AGENDAWIZARD_CONTENT" val="/1"/>
  <p:tag name="EE4P_AGENDAWIZARD_PROPERTIES" val="31,12504/133,875/28,79992/28,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bar"/>
  <p:tag name="EE4P_AGENDAWIZARD_CONTENT" val="/Bewertung der Angemesssenheit und Wirksamkeit "/>
  <p:tag name="EE4P_AGENDAWIZARD_PROPERTIES" val="62,17496/396,4406/626,7001/28,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box"/>
  <p:tag name="EE4P_AGENDAWIZARD_CONTENT" val="/2"/>
  <p:tag name="EE4P_AGENDAWIZARD_PROPERTIES" val="31,12504/171,3843/28,79992/28,8000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bar"/>
  <p:tag name="EE4P_AGENDAWIZARD_CONTENT" val="/Bewertung der Angemesssenheit und Wirksamkeit "/>
  <p:tag name="EE4P_AGENDAWIZARD_PROPERTIES" val="62,17496/396,4406/626,7001/28,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982</Words>
  <Application>Microsoft Office PowerPoint</Application>
  <PresentationFormat>Affichage à l'écran (4:3)</PresentationFormat>
  <Paragraphs>219</Paragraphs>
  <Slides>16</Slides>
  <Notes>16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18" baseType="lpstr">
      <vt:lpstr>Office Theme</vt:lpstr>
      <vt:lpstr>think-cell Folie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kashkou</dc:creator>
  <cp:lastModifiedBy>MEDINI Khaled</cp:lastModifiedBy>
  <cp:revision>149</cp:revision>
  <dcterms:created xsi:type="dcterms:W3CDTF">2006-08-16T00:00:00Z</dcterms:created>
  <dcterms:modified xsi:type="dcterms:W3CDTF">2015-06-11T15:55:23Z</dcterms:modified>
</cp:coreProperties>
</file>